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9" r:id="rId3"/>
  </p:sldMasterIdLst>
  <p:notesMasterIdLst>
    <p:notesMasterId r:id="rId19"/>
  </p:notesMasterIdLst>
  <p:sldIdLst>
    <p:sldId id="444" r:id="rId4"/>
    <p:sldId id="412" r:id="rId5"/>
    <p:sldId id="393" r:id="rId6"/>
    <p:sldId id="431" r:id="rId7"/>
    <p:sldId id="432" r:id="rId8"/>
    <p:sldId id="428" r:id="rId9"/>
    <p:sldId id="427" r:id="rId10"/>
    <p:sldId id="413" r:id="rId11"/>
    <p:sldId id="422" r:id="rId12"/>
    <p:sldId id="415" r:id="rId13"/>
    <p:sldId id="435" r:id="rId14"/>
    <p:sldId id="436" r:id="rId15"/>
    <p:sldId id="433" r:id="rId16"/>
    <p:sldId id="421" r:id="rId17"/>
    <p:sldId id="434" r:id="rId18"/>
  </p:sldIdLst>
  <p:sldSz cx="12188825" cy="6858000"/>
  <p:notesSz cx="6858000" cy="9144000"/>
  <p:defaultTextStyle>
    <a:defPPr>
      <a:defRPr lang="zh-CN"/>
    </a:defPPr>
    <a:lvl1pPr marL="0" algn="l" defTabSz="6089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6089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6089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165" algn="l" defTabSz="6089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765" algn="l" defTabSz="6089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365" algn="l" defTabSz="6089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6089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6089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530" algn="l" defTabSz="6089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齐云霞" initials="齐" lastIdx="0" clrIdx="0"/>
  <p:cmAuthor id="2" name="cq" initials="c" lastIdx="3" clrIdx="0"/>
  <p:cmAuthor id="3" name="齐云霞  你好" initials="齐" lastIdx="1" clrIdx="1"/>
  <p:cmAuthor id="4" name="999宝藏网" initials="9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0"/>
    <p:restoredTop sz="92950" autoAdjust="0"/>
  </p:normalViewPr>
  <p:slideViewPr>
    <p:cSldViewPr snapToGrid="0" snapToObjects="1">
      <p:cViewPr>
        <p:scale>
          <a:sx n="80" d="100"/>
          <a:sy n="80" d="100"/>
        </p:scale>
        <p:origin x="-354" y="-138"/>
      </p:cViewPr>
      <p:guideLst>
        <p:guide orient="horz" pos="217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735B2-6BBF-4D29-88D3-2A4DAEA42B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1838E-9396-4768-8150-4518C0917B9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1.jpe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8.xml"/><Relationship Id="rId3" Type="http://schemas.openxmlformats.org/officeDocument/2006/relationships/image" Target="../media/image2.png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image" Target="../media/image3.png"/><Relationship Id="rId6" Type="http://schemas.openxmlformats.org/officeDocument/2006/relationships/tags" Target="../tags/tag11.xml"/><Relationship Id="rId5" Type="http://schemas.openxmlformats.org/officeDocument/2006/relationships/image" Target="../media/image2.png"/><Relationship Id="rId4" Type="http://schemas.openxmlformats.org/officeDocument/2006/relationships/tags" Target="../tags/tag10.xml"/><Relationship Id="rId3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15.xml"/><Relationship Id="rId3" Type="http://schemas.openxmlformats.org/officeDocument/2006/relationships/image" Target="../media/image2.png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17.xml"/><Relationship Id="rId3" Type="http://schemas.openxmlformats.org/officeDocument/2006/relationships/image" Target="../media/image2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png"/><Relationship Id="rId4" Type="http://schemas.openxmlformats.org/officeDocument/2006/relationships/tags" Target="../tags/tag19.xml"/><Relationship Id="rId3" Type="http://schemas.openxmlformats.org/officeDocument/2006/relationships/image" Target="../media/image5.png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21.xml"/><Relationship Id="rId3" Type="http://schemas.openxmlformats.org/officeDocument/2006/relationships/image" Target="../media/image2.png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23.xml"/><Relationship Id="rId3" Type="http://schemas.openxmlformats.org/officeDocument/2006/relationships/image" Target="../media/image2.png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25.xml"/><Relationship Id="rId3" Type="http://schemas.openxmlformats.org/officeDocument/2006/relationships/image" Target="../media/image2.png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image" Target="../media/image1.jpeg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image" Target="../media/image3.png"/><Relationship Id="rId4" Type="http://schemas.openxmlformats.org/officeDocument/2006/relationships/tags" Target="../tags/tag30.xml"/><Relationship Id="rId3" Type="http://schemas.openxmlformats.org/officeDocument/2006/relationships/image" Target="../media/image2.png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image" Target="../media/image3.png"/><Relationship Id="rId5" Type="http://schemas.openxmlformats.org/officeDocument/2006/relationships/tags" Target="../tags/tag37.xml"/><Relationship Id="rId4" Type="http://schemas.openxmlformats.org/officeDocument/2006/relationships/image" Target="../media/image2.png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image" Target="../media/image3.png"/><Relationship Id="rId5" Type="http://schemas.openxmlformats.org/officeDocument/2006/relationships/tags" Target="../tags/tag45.xml"/><Relationship Id="rId4" Type="http://schemas.openxmlformats.org/officeDocument/2006/relationships/image" Target="../media/image2.png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2" Type="http://schemas.openxmlformats.org/officeDocument/2006/relationships/tags" Target="../tags/tag51.xml"/><Relationship Id="rId11" Type="http://schemas.openxmlformats.org/officeDocument/2006/relationships/tags" Target="../tags/tag50.xml"/><Relationship Id="rId10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image" Target="../media/image3.png"/><Relationship Id="rId5" Type="http://schemas.openxmlformats.org/officeDocument/2006/relationships/tags" Target="../tags/tag54.xml"/><Relationship Id="rId4" Type="http://schemas.openxmlformats.org/officeDocument/2006/relationships/image" Target="../media/image2.png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2" Type="http://schemas.openxmlformats.org/officeDocument/2006/relationships/tags" Target="../tags/tag60.xml"/><Relationship Id="rId11" Type="http://schemas.openxmlformats.org/officeDocument/2006/relationships/tags" Target="../tags/tag59.xml"/><Relationship Id="rId10" Type="http://schemas.openxmlformats.org/officeDocument/2006/relationships/tags" Target="../tags/tag58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image" Target="../media/image3.png"/><Relationship Id="rId5" Type="http://schemas.openxmlformats.org/officeDocument/2006/relationships/tags" Target="../tags/tag63.xml"/><Relationship Id="rId4" Type="http://schemas.openxmlformats.org/officeDocument/2006/relationships/image" Target="../media/image2.png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2" Type="http://schemas.openxmlformats.org/officeDocument/2006/relationships/tags" Target="../tags/tag69.xml"/><Relationship Id="rId11" Type="http://schemas.openxmlformats.org/officeDocument/2006/relationships/tags" Target="../tags/tag68.xml"/><Relationship Id="rId10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image" Target="../media/image3.png"/><Relationship Id="rId5" Type="http://schemas.openxmlformats.org/officeDocument/2006/relationships/tags" Target="../tags/tag72.xml"/><Relationship Id="rId4" Type="http://schemas.openxmlformats.org/officeDocument/2006/relationships/image" Target="../media/image2.png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4" Type="http://schemas.openxmlformats.org/officeDocument/2006/relationships/tags" Target="../tags/tag80.xml"/><Relationship Id="rId13" Type="http://schemas.openxmlformats.org/officeDocument/2006/relationships/tags" Target="../tags/tag79.xml"/><Relationship Id="rId12" Type="http://schemas.openxmlformats.org/officeDocument/2006/relationships/tags" Target="../tags/tag78.xml"/><Relationship Id="rId11" Type="http://schemas.openxmlformats.org/officeDocument/2006/relationships/tags" Target="../tags/tag77.xml"/><Relationship Id="rId10" Type="http://schemas.openxmlformats.org/officeDocument/2006/relationships/tags" Target="../tags/tag76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image" Target="../media/image6.png"/><Relationship Id="rId5" Type="http://schemas.openxmlformats.org/officeDocument/2006/relationships/tags" Target="../tags/tag83.xml"/><Relationship Id="rId4" Type="http://schemas.openxmlformats.org/officeDocument/2006/relationships/image" Target="../media/image2.png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35180" y="2128519"/>
            <a:ext cx="11318466" cy="110109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35180" y="3403600"/>
            <a:ext cx="11318466" cy="793115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cxnSp>
        <p:nvCxnSpPr>
          <p:cNvPr id="34" name="直接连接符 33"/>
          <p:cNvCxnSpPr/>
          <p:nvPr/>
        </p:nvCxnSpPr>
        <p:spPr>
          <a:xfrm>
            <a:off x="435179" y="3293110"/>
            <a:ext cx="11318467" cy="4699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837982" y="1371600"/>
            <a:ext cx="10512861" cy="40866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简单元素_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140" y="893"/>
            <a:ext cx="12168544" cy="6856214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/>
          <p:nvPr>
            <p:ph type="subTitle" idx="3" hasCustomPrompt="1"/>
            <p:custDataLst>
              <p:tags r:id="rId4"/>
            </p:custDataLst>
          </p:nvPr>
        </p:nvSpPr>
        <p:spPr>
          <a:xfrm>
            <a:off x="1651840" y="2283640"/>
            <a:ext cx="8887749" cy="826165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0965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165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536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4" name="标题 5"/>
          <p:cNvSpPr>
            <a:spLocks noGrp="1"/>
          </p:cNvSpPr>
          <p:nvPr>
            <p:ph type="ctrTitle" idx="2" hasCustomPrompt="1"/>
            <p:custDataLst>
              <p:tags r:id="rId5"/>
            </p:custDataLst>
          </p:nvPr>
        </p:nvSpPr>
        <p:spPr>
          <a:xfrm>
            <a:off x="1651840" y="3289931"/>
            <a:ext cx="8887749" cy="1230310"/>
          </a:xfrm>
        </p:spPr>
        <p:txBody>
          <a:bodyPr vert="horz" wrap="square" lIns="0" tIns="0" rIns="0" bIns="0" rtlCol="0" anchor="ctr" anchorCtr="0">
            <a:normAutofit/>
          </a:bodyPr>
          <a:lstStyle>
            <a:lvl1pPr marL="0" marR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7200" b="1" i="0" u="none" strike="noStrike" kern="1200" cap="none" spc="70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205"/>
            <a:ext cx="719902" cy="719902"/>
          </a:xfrm>
          <a:prstGeom prst="rect">
            <a:avLst/>
          </a:prstGeom>
        </p:spPr>
      </p:pic>
      <p:pic>
        <p:nvPicPr>
          <p:cNvPr id="7" name="图片 6" descr="图片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68923" y="6131827"/>
            <a:ext cx="719902" cy="7199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708" y="444012"/>
            <a:ext cx="10849411" cy="441849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708" y="953153"/>
            <a:ext cx="10849411" cy="5387504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5097" y="1858366"/>
            <a:ext cx="3234507" cy="3141257"/>
          </a:xfrm>
          <a:prstGeom prst="rect">
            <a:avLst/>
          </a:prstGeom>
        </p:spPr>
      </p:pic>
      <p:pic>
        <p:nvPicPr>
          <p:cNvPr id="3" name="图片 2" descr="图片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68923" y="6137205"/>
            <a:ext cx="719902" cy="719902"/>
          </a:xfrm>
          <a:prstGeom prst="rect">
            <a:avLst/>
          </a:prstGeom>
        </p:spPr>
      </p:pic>
      <p:pic>
        <p:nvPicPr>
          <p:cNvPr id="2" name="图片 1" descr="图片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468923" y="893"/>
            <a:ext cx="719902" cy="719902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副标题 2"/>
          <p:cNvSpPr/>
          <p:nvPr>
            <p:ph type="subTitle" idx="3" hasCustomPrompt="1"/>
            <p:custDataLst>
              <p:tags r:id="rId8"/>
            </p:custDataLst>
          </p:nvPr>
        </p:nvSpPr>
        <p:spPr>
          <a:xfrm>
            <a:off x="4520059" y="2976716"/>
            <a:ext cx="6855579" cy="825119"/>
          </a:xfrm>
        </p:spPr>
        <p:txBody>
          <a:bodyPr vert="horz" wrap="square" lIns="0" tIns="0" rIns="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0965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165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536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9" name="标题 3"/>
          <p:cNvSpPr/>
          <p:nvPr>
            <p:ph type="ctrTitle" idx="2" hasCustomPrompt="1"/>
            <p:custDataLst>
              <p:tags r:id="rId9"/>
            </p:custDataLst>
          </p:nvPr>
        </p:nvSpPr>
        <p:spPr>
          <a:xfrm>
            <a:off x="4520059" y="2000975"/>
            <a:ext cx="6856214" cy="845600"/>
          </a:xfrm>
        </p:spPr>
        <p:txBody>
          <a:bodyPr vert="horz" wrap="square" lIns="0" tIns="0" rIns="0" bIns="0" rtlCol="0" anchor="b" anchorCtr="0">
            <a:normAutofit fontScale="9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5500" b="1" i="0" u="none" strike="noStrike" kern="1200" cap="none" spc="500" normalizeH="0" baseline="0" noProof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205"/>
            <a:ext cx="719902" cy="719902"/>
          </a:xfrm>
          <a:prstGeom prst="rect">
            <a:avLst/>
          </a:prstGeom>
        </p:spPr>
      </p:pic>
      <p:pic>
        <p:nvPicPr>
          <p:cNvPr id="8" name="图片 7" descr="图片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68923" y="6131827"/>
            <a:ext cx="719902" cy="7199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708" y="444012"/>
            <a:ext cx="10849411" cy="441849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756" y="953153"/>
            <a:ext cx="5281866" cy="5387504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7252" y="953153"/>
            <a:ext cx="5281866" cy="5387504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205"/>
            <a:ext cx="719902" cy="719902"/>
          </a:xfrm>
          <a:prstGeom prst="rect">
            <a:avLst/>
          </a:prstGeom>
        </p:spPr>
      </p:pic>
      <p:pic>
        <p:nvPicPr>
          <p:cNvPr id="10" name="图片 9" descr="图片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68923" y="6131827"/>
            <a:ext cx="719902" cy="7199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708" y="444012"/>
            <a:ext cx="10849411" cy="441849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756" y="953153"/>
            <a:ext cx="5281866" cy="380904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751" y="1407052"/>
            <a:ext cx="5281824" cy="493346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4126" y="953153"/>
            <a:ext cx="5281866" cy="38090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4126" y="1407052"/>
            <a:ext cx="5281866" cy="493346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496127" y="1298264"/>
            <a:ext cx="4387977" cy="4261472"/>
          </a:xfrm>
          <a:prstGeom prst="rect">
            <a:avLst/>
          </a:prstGeom>
        </p:spPr>
      </p:pic>
      <p:pic>
        <p:nvPicPr>
          <p:cNvPr id="6" name="图片 5" descr="图片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893"/>
            <a:ext cx="719902" cy="7199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205"/>
            <a:ext cx="719902" cy="719902"/>
          </a:xfrm>
          <a:prstGeom prst="rect">
            <a:avLst/>
          </a:prstGeom>
        </p:spPr>
      </p:pic>
      <p:pic>
        <p:nvPicPr>
          <p:cNvPr id="8" name="图片 7" descr="图片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68923" y="6131827"/>
            <a:ext cx="719902" cy="7199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756" y="444012"/>
            <a:ext cx="10849411" cy="441849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756" y="953153"/>
            <a:ext cx="5281866" cy="5387504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7300" y="953153"/>
            <a:ext cx="5281866" cy="5387504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205"/>
            <a:ext cx="719902" cy="719902"/>
          </a:xfrm>
          <a:prstGeom prst="rect">
            <a:avLst/>
          </a:prstGeom>
        </p:spPr>
      </p:pic>
      <p:pic>
        <p:nvPicPr>
          <p:cNvPr id="7" name="图片 6" descr="图片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68923" y="6131827"/>
            <a:ext cx="719902" cy="719902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68382" y="953153"/>
            <a:ext cx="950736" cy="5387504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751" y="953145"/>
            <a:ext cx="9825542" cy="5387504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205"/>
            <a:ext cx="719902" cy="719902"/>
          </a:xfrm>
          <a:prstGeom prst="rect">
            <a:avLst/>
          </a:prstGeom>
        </p:spPr>
      </p:pic>
      <p:pic>
        <p:nvPicPr>
          <p:cNvPr id="2" name="图片 1" descr="图片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68923" y="6131827"/>
            <a:ext cx="719902" cy="719902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756" y="953153"/>
            <a:ext cx="10849411" cy="538750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简单元素_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140" y="893"/>
            <a:ext cx="12168544" cy="6856214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2"/>
          <p:cNvSpPr/>
          <p:nvPr>
            <p:ph type="body" idx="1" hasCustomPrompt="1"/>
            <p:custDataLst>
              <p:tags r:id="rId4"/>
            </p:custDataLst>
          </p:nvPr>
        </p:nvSpPr>
        <p:spPr>
          <a:xfrm>
            <a:off x="1651840" y="2015644"/>
            <a:ext cx="8887749" cy="1353101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0965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165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536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7" name="标题 5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651840" y="3551814"/>
            <a:ext cx="8887749" cy="1230310"/>
          </a:xfrm>
        </p:spPr>
        <p:txBody>
          <a:bodyPr vert="horz" wrap="square" lIns="0" tIns="0" rIns="0" bIns="0" rtlCol="0" anchor="ctr" anchorCtr="0">
            <a:normAutofit/>
          </a:bodyPr>
          <a:lstStyle>
            <a:lvl1pPr marL="0" marR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7600" b="1" i="0" u="none" strike="noStrike" kern="1200" cap="none" spc="70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205"/>
            <a:ext cx="719902" cy="719902"/>
          </a:xfrm>
          <a:prstGeom prst="rect">
            <a:avLst/>
          </a:prstGeom>
        </p:spPr>
      </p:pic>
      <p:pic>
        <p:nvPicPr>
          <p:cNvPr id="6" name="图片 5" descr="图片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68923" y="6131827"/>
            <a:ext cx="719902" cy="7199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94523" y="303214"/>
            <a:ext cx="11599774" cy="625156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 b="1">
              <a:solidFill>
                <a:schemeClr val="lt1"/>
              </a:solidFill>
            </a:endParaRPr>
          </a:p>
        </p:txBody>
      </p:sp>
      <p:pic>
        <p:nvPicPr>
          <p:cNvPr id="8" name="图片 7" descr="图片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68923" y="893"/>
            <a:ext cx="719902" cy="719902"/>
          </a:xfrm>
          <a:prstGeom prst="rect">
            <a:avLst/>
          </a:prstGeom>
        </p:spPr>
      </p:pic>
      <p:pic>
        <p:nvPicPr>
          <p:cNvPr id="6" name="图片 5" descr="图片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6137205"/>
            <a:ext cx="719902" cy="7199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266" y="1249768"/>
            <a:ext cx="9623893" cy="723412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0779" y="2163930"/>
            <a:ext cx="9624093" cy="344430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9904"/>
            <a:ext cx="4826331" cy="6867006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 b="1">
              <a:solidFill>
                <a:schemeClr val="lt1"/>
              </a:solidFill>
            </a:endParaRPr>
          </a:p>
        </p:txBody>
      </p:sp>
      <p:pic>
        <p:nvPicPr>
          <p:cNvPr id="8" name="图片 7" descr="图片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9904"/>
            <a:ext cx="719902" cy="719902"/>
          </a:xfrm>
          <a:prstGeom prst="rect">
            <a:avLst/>
          </a:prstGeom>
        </p:spPr>
      </p:pic>
      <p:pic>
        <p:nvPicPr>
          <p:cNvPr id="6" name="图片 5" descr="图片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68923" y="6137205"/>
            <a:ext cx="719902" cy="7199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83048" y="771092"/>
            <a:ext cx="3958969" cy="88177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647" y="1764434"/>
            <a:ext cx="3955370" cy="409213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5099872" y="770630"/>
            <a:ext cx="6478313" cy="508661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9904"/>
            <a:ext cx="12186426" cy="2659703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 b="1">
              <a:solidFill>
                <a:schemeClr val="lt1"/>
              </a:solidFill>
            </a:endParaRPr>
          </a:p>
        </p:txBody>
      </p:sp>
      <p:pic>
        <p:nvPicPr>
          <p:cNvPr id="8" name="图片 7" descr="图片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137205"/>
            <a:ext cx="719902" cy="719902"/>
          </a:xfrm>
          <a:prstGeom prst="rect">
            <a:avLst/>
          </a:prstGeom>
        </p:spPr>
      </p:pic>
      <p:pic>
        <p:nvPicPr>
          <p:cNvPr id="6" name="图片 5" descr="图片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68923" y="6137205"/>
            <a:ext cx="719902" cy="7199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1841" y="781890"/>
            <a:ext cx="10973542" cy="626237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1841" y="1660061"/>
            <a:ext cx="10973117" cy="827784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615" y="2808162"/>
            <a:ext cx="10962744" cy="342990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5028783"/>
            <a:ext cx="12186426" cy="1828324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 b="1">
              <a:solidFill>
                <a:schemeClr val="lt1"/>
              </a:solidFill>
            </a:endParaRPr>
          </a:p>
        </p:txBody>
      </p:sp>
      <p:pic>
        <p:nvPicPr>
          <p:cNvPr id="8" name="图片 7" descr="图片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893"/>
            <a:ext cx="719902" cy="719902"/>
          </a:xfrm>
          <a:prstGeom prst="rect">
            <a:avLst/>
          </a:prstGeom>
        </p:spPr>
      </p:pic>
      <p:pic>
        <p:nvPicPr>
          <p:cNvPr id="6" name="图片 5" descr="图片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68923" y="-4485"/>
            <a:ext cx="719902" cy="7199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643" y="670319"/>
            <a:ext cx="10973542" cy="565053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679" y="1681655"/>
            <a:ext cx="10987938" cy="32103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3845" y="5179944"/>
            <a:ext cx="10998735" cy="10113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9904"/>
            <a:ext cx="12186426" cy="914162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 b="1">
              <a:solidFill>
                <a:schemeClr val="lt1"/>
              </a:solidFill>
            </a:endParaRPr>
          </a:p>
        </p:txBody>
      </p:sp>
      <p:pic>
        <p:nvPicPr>
          <p:cNvPr id="8" name="图片 7" descr="图片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66523" y="-9904"/>
            <a:ext cx="719902" cy="719902"/>
          </a:xfrm>
          <a:prstGeom prst="rect">
            <a:avLst/>
          </a:prstGeom>
        </p:spPr>
      </p:pic>
      <p:pic>
        <p:nvPicPr>
          <p:cNvPr id="6" name="图片 5" descr="图片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6137205"/>
            <a:ext cx="719902" cy="7199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449" y="238431"/>
            <a:ext cx="11034726" cy="441849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449" y="1663660"/>
            <a:ext cx="5341009" cy="2893646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0774" y="1663660"/>
            <a:ext cx="5366202" cy="2893646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251" y="4816439"/>
            <a:ext cx="5341009" cy="78099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1572" y="4812840"/>
            <a:ext cx="5366202" cy="78099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960043"/>
            <a:ext cx="12186426" cy="4937909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 b="1">
              <a:solidFill>
                <a:schemeClr val="lt1"/>
              </a:solidFill>
            </a:endParaRPr>
          </a:p>
        </p:txBody>
      </p:sp>
      <p:pic>
        <p:nvPicPr>
          <p:cNvPr id="8" name="图片 7" descr="图片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435743" y="5104025"/>
            <a:ext cx="1753070" cy="1753070"/>
          </a:xfrm>
          <a:prstGeom prst="rect">
            <a:avLst/>
          </a:prstGeom>
        </p:spPr>
      </p:pic>
      <p:pic>
        <p:nvPicPr>
          <p:cNvPr id="6" name="图片 5" descr="图片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-9906"/>
            <a:ext cx="1753070" cy="175307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403" y="1339744"/>
            <a:ext cx="9141619" cy="2386178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017" y="3862687"/>
            <a:ext cx="9141619" cy="1655569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633" y="2468498"/>
            <a:ext cx="10512862" cy="1469838"/>
          </a:xfrm>
        </p:spPr>
        <p:txBody>
          <a:bodyPr anchor="b"/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633" y="3965324"/>
            <a:ext cx="10512862" cy="100769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0593" y="1825625"/>
            <a:ext cx="5180251" cy="4351338"/>
          </a:xfrm>
        </p:spPr>
        <p:txBody>
          <a:bodyPr/>
          <a:lstStyle/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569" y="365125"/>
            <a:ext cx="10512862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569" y="1757365"/>
            <a:ext cx="5156444" cy="9011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569" y="2728685"/>
            <a:ext cx="5156444" cy="3460977"/>
          </a:xfrm>
        </p:spPr>
        <p:txBody>
          <a:bodyPr/>
          <a:lstStyle/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0593" y="1757365"/>
            <a:ext cx="5181838" cy="9011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0593" y="2728685"/>
            <a:ext cx="5181838" cy="3460977"/>
          </a:xfrm>
        </p:spPr>
        <p:txBody>
          <a:bodyPr/>
          <a:lstStyle/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7982" y="1928813"/>
            <a:ext cx="10512862" cy="2162969"/>
          </a:xfrm>
        </p:spPr>
        <p:txBody>
          <a:bodyPr anchor="b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837982" y="4207330"/>
            <a:ext cx="10512862" cy="14843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839568" y="741680"/>
            <a:ext cx="4164115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9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2650" y="741680"/>
            <a:ext cx="6168793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10" name="文本占位符 3"/>
          <p:cNvSpPr>
            <a:spLocks noGrp="1"/>
          </p:cNvSpPr>
          <p:nvPr>
            <p:ph type="body" sz="half" idx="2"/>
          </p:nvPr>
        </p:nvSpPr>
        <p:spPr>
          <a:xfrm>
            <a:off x="839568" y="2341880"/>
            <a:ext cx="416411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095526" y="365125"/>
            <a:ext cx="1255316" cy="5811838"/>
          </a:xfrm>
        </p:spPr>
        <p:txBody>
          <a:bodyPr vert="eaVert"/>
          <a:lstStyle/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7981" y="365125"/>
            <a:ext cx="9088624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2" Type="http://schemas.openxmlformats.org/officeDocument/2006/relationships/theme" Target="../theme/theme2.xml"/><Relationship Id="rId21" Type="http://schemas.openxmlformats.org/officeDocument/2006/relationships/tags" Target="../tags/tag91.xml"/><Relationship Id="rId20" Type="http://schemas.openxmlformats.org/officeDocument/2006/relationships/tags" Target="../tags/tag90.xml"/><Relationship Id="rId2" Type="http://schemas.openxmlformats.org/officeDocument/2006/relationships/slideLayout" Target="../slideLayouts/slideLayout12.xml"/><Relationship Id="rId19" Type="http://schemas.openxmlformats.org/officeDocument/2006/relationships/tags" Target="../tags/tag89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8000">
              <a:schemeClr val="tx2"/>
            </a:gs>
            <a:gs pos="100000">
              <a:schemeClr val="bg2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7982" y="365125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7982" y="635635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548" y="6356350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8358" y="635635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708" y="444008"/>
            <a:ext cx="10849411" cy="441849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708" y="962041"/>
            <a:ext cx="10849411" cy="5387504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513" y="6349072"/>
            <a:ext cx="2699297" cy="3167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4928" y="6349072"/>
            <a:ext cx="3958969" cy="3167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8358" y="6349072"/>
            <a:ext cx="2699297" cy="3167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893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090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5995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67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1650538" y="3480869"/>
            <a:ext cx="8887749" cy="0"/>
          </a:xfrm>
          <a:prstGeom prst="line">
            <a:avLst/>
          </a:prstGeom>
          <a:ln>
            <a:solidFill>
              <a:schemeClr val="dk1">
                <a:lumMod val="75000"/>
                <a:lumOff val="25000"/>
              </a:schemeClr>
            </a:solidFill>
            <a:prstDash val="dash"/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副标题 5"/>
          <p:cNvSpPr txBox="1"/>
          <p:nvPr>
            <p:ph type="subTitle" idx="3"/>
            <p:custDataLst>
              <p:tags r:id="rId2"/>
            </p:custDataLst>
          </p:nvPr>
        </p:nvSpPr>
        <p:spPr>
          <a:xfrm>
            <a:off x="4342765" y="3921125"/>
            <a:ext cx="3502025" cy="469900"/>
          </a:xfrm>
          <a:noFill/>
        </p:spPr>
        <p:txBody>
          <a:bodyPr vert="horz" wrap="square" lIns="0" tIns="0" rIns="0" bIns="0" rtlCol="0" anchor="b" anchorCtr="0">
            <a:normAutofit fontScale="40000"/>
          </a:bodyPr>
          <a:p>
            <a:pPr lvl="0" algn="dist">
              <a:buFontTx/>
            </a:pPr>
            <a:r>
              <a:rPr sz="6600" b="1" spc="0" noProof="1">
                <a:solidFill>
                  <a:schemeClr val="accent1"/>
                </a:solidFill>
                <a:cs typeface="+mn-cs"/>
                <a:sym typeface="+mn-ea"/>
              </a:rPr>
              <a:t>制造费用分配表</a:t>
            </a:r>
            <a:endParaRPr sz="6600" b="1" spc="0" noProof="1">
              <a:solidFill>
                <a:schemeClr val="accent1"/>
              </a:solidFill>
              <a:cs typeface="+mn-cs"/>
              <a:sym typeface="+mn-ea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ctrTitle" idx="2"/>
            <p:custDataLst>
              <p:tags r:id="rId3"/>
            </p:custDataLst>
          </p:nvPr>
        </p:nvSpPr>
        <p:spPr>
          <a:xfrm>
            <a:off x="1650538" y="1844267"/>
            <a:ext cx="8887749" cy="1587233"/>
          </a:xfrm>
        </p:spPr>
        <p:txBody>
          <a:bodyPr/>
          <a:p>
            <a:pPr marL="0" indent="0" algn="di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altLang="zh-CN" sz="7200">
                <a:solidFill>
                  <a:schemeClr val="dk1">
                    <a:lumMod val="85000"/>
                    <a:lumOff val="15000"/>
                  </a:schemeClr>
                </a:solidFill>
                <a:sym typeface="+mn-ea"/>
              </a:rPr>
              <a:t>财务决策实训</a:t>
            </a:r>
            <a:endParaRPr altLang="zh-CN" sz="7200">
              <a:solidFill>
                <a:schemeClr val="dk1">
                  <a:lumMod val="85000"/>
                  <a:lumOff val="15000"/>
                </a:schemeClr>
              </a:solidFill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320" y="302580"/>
            <a:ext cx="6954221" cy="595395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30054" y="302580"/>
            <a:ext cx="5208569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第三步（</a:t>
            </a:r>
            <a:r>
              <a:rPr lang="en-US" altLang="zh-CN" sz="2000" dirty="0" smtClean="0"/>
              <a:t>2</a:t>
            </a:r>
            <a:r>
              <a:rPr lang="zh-CN" altLang="en-US" sz="2000" dirty="0" smtClean="0"/>
              <a:t>）：总监结转制造费用</a:t>
            </a:r>
            <a:endParaRPr lang="en-US" altLang="zh-CN" sz="2000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30053" y="102525"/>
            <a:ext cx="5208569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第三步（</a:t>
            </a:r>
            <a:r>
              <a:rPr lang="en-US" altLang="zh-CN" sz="2000" dirty="0" smtClean="0"/>
              <a:t>2</a:t>
            </a:r>
            <a:r>
              <a:rPr lang="zh-CN" altLang="en-US" sz="2000" dirty="0" smtClean="0"/>
              <a:t>）：总监结转制造费用</a:t>
            </a:r>
            <a:endParaRPr lang="en-US" altLang="zh-CN" sz="2000" dirty="0"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053" y="643010"/>
            <a:ext cx="8481438" cy="300484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53" y="3918078"/>
            <a:ext cx="8148929" cy="2877035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7017442" y="5343895"/>
            <a:ext cx="1461540" cy="99752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圆角矩形 19"/>
          <p:cNvSpPr/>
          <p:nvPr/>
        </p:nvSpPr>
        <p:spPr>
          <a:xfrm>
            <a:off x="6492706" y="1220666"/>
            <a:ext cx="1226256" cy="691262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1" name="直接箭头连接符 20"/>
          <p:cNvCxnSpPr/>
          <p:nvPr/>
        </p:nvCxnSpPr>
        <p:spPr>
          <a:xfrm rot="16200000" flipH="1">
            <a:off x="6002545" y="3414592"/>
            <a:ext cx="3431963" cy="426637"/>
          </a:xfrm>
          <a:prstGeom prst="straightConnector1">
            <a:avLst/>
          </a:prstGeom>
          <a:ln w="38100">
            <a:solidFill>
              <a:srgbClr val="7030A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30053" y="102525"/>
            <a:ext cx="5208569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第三步（</a:t>
            </a:r>
            <a:r>
              <a:rPr lang="en-US" altLang="zh-CN" sz="2000" dirty="0" smtClean="0"/>
              <a:t>2</a:t>
            </a:r>
            <a:r>
              <a:rPr lang="zh-CN" altLang="en-US" sz="2000" dirty="0" smtClean="0"/>
              <a:t>）：总监结转制造费用</a:t>
            </a:r>
            <a:endParaRPr lang="en-US" altLang="zh-CN" sz="2000" dirty="0"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053" y="643010"/>
            <a:ext cx="8481438" cy="300484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53" y="3918078"/>
            <a:ext cx="8148929" cy="2877035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7748212" y="1793173"/>
            <a:ext cx="1063279" cy="131816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30053" y="102525"/>
            <a:ext cx="5208569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第三步（</a:t>
            </a:r>
            <a:r>
              <a:rPr lang="en-US" altLang="zh-CN" sz="2000" dirty="0" smtClean="0"/>
              <a:t>2</a:t>
            </a:r>
            <a:r>
              <a:rPr lang="zh-CN" altLang="en-US" sz="2000" dirty="0" smtClean="0"/>
              <a:t>）：总监结转制造费用</a:t>
            </a:r>
            <a:endParaRPr lang="en-US" altLang="zh-CN" sz="2000" dirty="0"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165" y="3593157"/>
            <a:ext cx="7839710" cy="27774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53" y="676967"/>
            <a:ext cx="7940821" cy="2803561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7205663" y="4733947"/>
            <a:ext cx="1065212" cy="132640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53" y="800737"/>
            <a:ext cx="11624424" cy="556991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8270876" y="3794789"/>
            <a:ext cx="2749426" cy="23750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dirty="0"/>
          </a:p>
        </p:txBody>
      </p:sp>
      <p:pic>
        <p:nvPicPr>
          <p:cNvPr id="14" name="图片 13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54" y="676967"/>
            <a:ext cx="11624423" cy="5693681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2241380" y="800737"/>
            <a:ext cx="988708" cy="86837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dirty="0"/>
          </a:p>
        </p:txBody>
      </p:sp>
      <p:pic>
        <p:nvPicPr>
          <p:cNvPr id="16" name="图片 15" descr="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1379" y="655972"/>
            <a:ext cx="7104501" cy="6114711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3038104" y="4733947"/>
            <a:ext cx="797626" cy="60463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dirty="0"/>
          </a:p>
        </p:txBody>
      </p:sp>
      <p:pic>
        <p:nvPicPr>
          <p:cNvPr id="18" name="图片 17" descr="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3260" y="699591"/>
            <a:ext cx="6676990" cy="6071092"/>
          </a:xfrm>
          <a:prstGeom prst="rect">
            <a:avLst/>
          </a:prstGeom>
        </p:spPr>
      </p:pic>
      <p:sp>
        <p:nvSpPr>
          <p:cNvPr id="19" name="圆角矩形 18"/>
          <p:cNvSpPr/>
          <p:nvPr/>
        </p:nvSpPr>
        <p:spPr>
          <a:xfrm>
            <a:off x="2831274" y="1669107"/>
            <a:ext cx="3213265" cy="60463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5688" y="246727"/>
            <a:ext cx="10143984" cy="644681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16" name="圆角矩形 15"/>
          <p:cNvSpPr/>
          <p:nvPr/>
        </p:nvSpPr>
        <p:spPr>
          <a:xfrm>
            <a:off x="2831274" y="1064472"/>
            <a:ext cx="3854534" cy="60463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18" name="圆角矩形 17"/>
          <p:cNvSpPr/>
          <p:nvPr/>
        </p:nvSpPr>
        <p:spPr>
          <a:xfrm>
            <a:off x="3194462" y="5313504"/>
            <a:ext cx="3491346" cy="36068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88" y="1870987"/>
            <a:ext cx="9132210" cy="3235403"/>
          </a:xfrm>
          <a:prstGeom prst="rect">
            <a:avLst/>
          </a:prstGeom>
        </p:spPr>
      </p:pic>
      <p:sp>
        <p:nvSpPr>
          <p:cNvPr id="22" name="圆角矩形 21"/>
          <p:cNvSpPr/>
          <p:nvPr/>
        </p:nvSpPr>
        <p:spPr>
          <a:xfrm>
            <a:off x="8812686" y="3149295"/>
            <a:ext cx="1065212" cy="132640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3" name="直接箭头连接符 22"/>
          <p:cNvCxnSpPr/>
          <p:nvPr/>
        </p:nvCxnSpPr>
        <p:spPr>
          <a:xfrm flipV="1">
            <a:off x="5177642" y="3621974"/>
            <a:ext cx="3635044" cy="1691530"/>
          </a:xfrm>
          <a:prstGeom prst="straightConnector1">
            <a:avLst/>
          </a:prstGeom>
          <a:ln w="38100">
            <a:solidFill>
              <a:srgbClr val="7030A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1"/>
          <p:cNvSpPr txBox="1"/>
          <p:nvPr/>
        </p:nvSpPr>
        <p:spPr>
          <a:xfrm>
            <a:off x="7938795" y="4651784"/>
            <a:ext cx="2950877" cy="16312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/>
              <a:t>应</a:t>
            </a:r>
            <a:r>
              <a:rPr lang="zh-CN" altLang="en-US" sz="2000" dirty="0" smtClean="0"/>
              <a:t>结转</a:t>
            </a:r>
            <a:r>
              <a:rPr lang="zh-CN" altLang="en-US" sz="2000" dirty="0" smtClean="0"/>
              <a:t>的</a:t>
            </a:r>
            <a:r>
              <a:rPr lang="zh-CN" altLang="en-US" sz="2000" dirty="0" smtClean="0"/>
              <a:t>制造</a:t>
            </a:r>
            <a:r>
              <a:rPr lang="zh-CN" altLang="en-US" sz="2000" dirty="0" smtClean="0"/>
              <a:t>费用</a:t>
            </a:r>
            <a:r>
              <a:rPr lang="zh-CN" altLang="en-US" sz="2000" dirty="0" smtClean="0"/>
              <a:t>明细金额</a:t>
            </a:r>
            <a:r>
              <a:rPr lang="zh-CN" altLang="en-US" sz="2000" dirty="0" smtClean="0"/>
              <a:t>取自</a:t>
            </a:r>
            <a:r>
              <a:rPr lang="zh-CN" altLang="en-US" sz="2000" dirty="0" smtClean="0"/>
              <a:t>于</a:t>
            </a:r>
            <a:r>
              <a:rPr lang="zh-CN" altLang="en-US" sz="2000" dirty="0" smtClean="0">
                <a:sym typeface="+mn-ea"/>
              </a:rPr>
              <a:t>“多栏式明细账（</a:t>
            </a:r>
            <a:r>
              <a:rPr lang="zh-CN" altLang="en-US" sz="2000" dirty="0" smtClean="0">
                <a:sym typeface="+mn-ea"/>
              </a:rPr>
              <a:t>未过账）中--</a:t>
            </a:r>
            <a:r>
              <a:rPr lang="zh-CN" altLang="en-US" sz="2000" dirty="0" smtClean="0">
                <a:sym typeface="+mn-ea"/>
              </a:rPr>
              <a:t>“制造费用”各个明细科目的本期合计额</a:t>
            </a:r>
            <a:r>
              <a:rPr lang="zh-CN" altLang="en-US" sz="2000" dirty="0" smtClean="0">
                <a:sym typeface="+mn-ea"/>
              </a:rPr>
              <a:t>”</a:t>
            </a:r>
            <a:endParaRPr lang="zh-CN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2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0113" y="280655"/>
            <a:ext cx="8547041" cy="302808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30054" y="102525"/>
            <a:ext cx="4075692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第三步（</a:t>
            </a:r>
            <a:r>
              <a:rPr lang="en-US" altLang="zh-CN" sz="2000" dirty="0" smtClean="0"/>
              <a:t>2</a:t>
            </a:r>
            <a:r>
              <a:rPr lang="zh-CN" altLang="en-US" sz="2000" dirty="0" smtClean="0"/>
              <a:t>）：总监结转制造费用</a:t>
            </a:r>
            <a:endParaRPr lang="en-US" altLang="zh-CN" sz="2000" dirty="0"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77" y="4158031"/>
            <a:ext cx="6464494" cy="2282334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7205663" y="4733947"/>
            <a:ext cx="1065212" cy="132640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978" y="3466928"/>
            <a:ext cx="5156350" cy="327702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11" name="圆角矩形 10"/>
          <p:cNvSpPr/>
          <p:nvPr/>
        </p:nvSpPr>
        <p:spPr>
          <a:xfrm>
            <a:off x="7956468" y="6060354"/>
            <a:ext cx="2042556" cy="20981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5163107" y="5270664"/>
            <a:ext cx="1424864" cy="78969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dirty="0"/>
          </a:p>
        </p:txBody>
      </p:sp>
      <p:cxnSp>
        <p:nvCxnSpPr>
          <p:cNvPr id="13" name="直接箭头连接符 12"/>
          <p:cNvCxnSpPr/>
          <p:nvPr/>
        </p:nvCxnSpPr>
        <p:spPr>
          <a:xfrm rot="5400000">
            <a:off x="5360567" y="2360356"/>
            <a:ext cx="3677411" cy="2143206"/>
          </a:xfrm>
          <a:prstGeom prst="straightConnector1">
            <a:avLst/>
          </a:prstGeom>
          <a:ln w="38100">
            <a:solidFill>
              <a:srgbClr val="7030A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5"/>
          <p:cNvSpPr/>
          <p:nvPr/>
        </p:nvSpPr>
        <p:spPr>
          <a:xfrm>
            <a:off x="7718961" y="803562"/>
            <a:ext cx="1424864" cy="78969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18" name="圆角矩形 17"/>
          <p:cNvSpPr/>
          <p:nvPr/>
        </p:nvSpPr>
        <p:spPr>
          <a:xfrm>
            <a:off x="9130146" y="1488344"/>
            <a:ext cx="1047008" cy="1290482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dirty="0"/>
          </a:p>
        </p:txBody>
      </p:sp>
      <p:cxnSp>
        <p:nvCxnSpPr>
          <p:cNvPr id="19" name="直接箭头连接符 18"/>
          <p:cNvCxnSpPr/>
          <p:nvPr/>
        </p:nvCxnSpPr>
        <p:spPr>
          <a:xfrm rot="5400000">
            <a:off x="7340228" y="3905705"/>
            <a:ext cx="3281530" cy="1027773"/>
          </a:xfrm>
          <a:prstGeom prst="straightConnector1">
            <a:avLst/>
          </a:prstGeom>
          <a:ln w="38100">
            <a:solidFill>
              <a:srgbClr val="7030A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680" y="916651"/>
            <a:ext cx="11447491" cy="968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0" b="1" dirty="0" smtClean="0">
                <a:solidFill>
                  <a:srgbClr val="FFFF00"/>
                </a:solidFill>
              </a:rPr>
              <a:t>第一步：</a:t>
            </a:r>
            <a:r>
              <a:rPr lang="zh-CN" altLang="en-US" sz="1900" b="1" dirty="0" smtClean="0">
                <a:solidFill>
                  <a:srgbClr val="FFFF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计提固定资产折旧</a:t>
            </a:r>
            <a:endParaRPr lang="en-US" altLang="zh-CN" sz="1900" b="1" dirty="0" smtClean="0">
              <a:solidFill>
                <a:srgbClr val="FFFF00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+mn-ea"/>
            </a:endParaRPr>
          </a:p>
          <a:p>
            <a:r>
              <a:rPr lang="zh-CN" altLang="en-US" sz="1900" b="1" i="1" u="sng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“会计”</a:t>
            </a:r>
            <a:r>
              <a:rPr lang="zh-CN" altLang="en-US" sz="1900" b="1" dirty="0" smtClean="0">
                <a:solidFill>
                  <a:schemeClr val="bg1"/>
                </a:solidFill>
              </a:rPr>
              <a:t>到信息管理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填制成本费用表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dirty="0" smtClean="0">
                <a:solidFill>
                  <a:schemeClr val="bg1"/>
                </a:solidFill>
              </a:rPr>
              <a:t>编制固定资产明细表，</a:t>
            </a:r>
            <a:r>
              <a:rPr lang="en-US" altLang="zh-CN" sz="1900" b="1" u="sng" dirty="0" smtClean="0">
                <a:solidFill>
                  <a:schemeClr val="bg1"/>
                </a:solidFill>
              </a:rPr>
              <a:t>“</a:t>
            </a:r>
            <a:r>
              <a:rPr lang="zh-CN" altLang="en-US" sz="1900" b="1" u="sng" dirty="0" smtClean="0">
                <a:solidFill>
                  <a:schemeClr val="bg1"/>
                </a:solidFill>
              </a:rPr>
              <a:t>出纳</a:t>
            </a:r>
            <a:r>
              <a:rPr lang="en-US" altLang="zh-CN" sz="1900" b="1" u="sng" dirty="0" smtClean="0">
                <a:solidFill>
                  <a:schemeClr val="bg1"/>
                </a:solidFill>
              </a:rPr>
              <a:t>”</a:t>
            </a:r>
            <a:r>
              <a:rPr lang="zh-CN" altLang="en-US" sz="1900" b="1" dirty="0" smtClean="0">
                <a:solidFill>
                  <a:schemeClr val="bg1"/>
                </a:solidFill>
              </a:rPr>
              <a:t>在凭证录入中，</a:t>
            </a:r>
            <a:r>
              <a:rPr lang="zh-CN" altLang="en-US" sz="1900" dirty="0" smtClean="0">
                <a:solidFill>
                  <a:schemeClr val="bg1"/>
                </a:solidFill>
              </a:rPr>
              <a:t>根据固定资产明细表，在凭证录入编写固定资产折旧计提分录</a:t>
            </a:r>
            <a:r>
              <a:rPr lang="zh-CN" altLang="en-US" sz="1900" dirty="0" smtClean="0">
                <a:solidFill>
                  <a:srgbClr val="FF0000"/>
                </a:solidFill>
              </a:rPr>
              <a:t>（</a:t>
            </a:r>
            <a:r>
              <a:rPr lang="zh-CN" altLang="en-US" sz="1900" b="1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注意：起始月不用计提折旧</a:t>
            </a:r>
            <a:r>
              <a:rPr lang="en-US" altLang="zh-CN" sz="1900" b="1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</a:t>
            </a:r>
            <a:r>
              <a:rPr lang="zh-CN" altLang="en-US" sz="1900" b="1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次月起需要计提）</a:t>
            </a:r>
            <a:endParaRPr lang="zh-CN" altLang="en-US" sz="1900" b="1" dirty="0" smtClean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680" y="1883384"/>
            <a:ext cx="11447491" cy="1553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0" b="1" dirty="0" smtClean="0">
                <a:solidFill>
                  <a:srgbClr val="FFFF00"/>
                </a:solidFill>
              </a:rPr>
              <a:t>第二步：</a:t>
            </a:r>
            <a:endParaRPr lang="en-US" altLang="zh-CN" sz="1900" b="1" dirty="0" smtClean="0">
              <a:solidFill>
                <a:srgbClr val="FFFF00"/>
              </a:solidFill>
            </a:endParaRPr>
          </a:p>
          <a:p>
            <a:r>
              <a:rPr lang="zh-CN" altLang="en-US" sz="1900" b="1" dirty="0" smtClean="0">
                <a:solidFill>
                  <a:srgbClr val="FFFF00"/>
                </a:solidFill>
              </a:rPr>
              <a:t>（</a:t>
            </a:r>
            <a:r>
              <a:rPr lang="en-US" altLang="zh-CN" sz="19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1900" b="1" dirty="0" smtClean="0">
                <a:solidFill>
                  <a:srgbClr val="FFFF00"/>
                </a:solidFill>
              </a:rPr>
              <a:t>）填制工资薪酬费用分配表</a:t>
            </a:r>
            <a:endParaRPr lang="en-US" altLang="zh-CN" sz="1900" b="1" dirty="0" smtClean="0">
              <a:solidFill>
                <a:srgbClr val="FFFF00"/>
              </a:solidFill>
              <a:sym typeface="+mn-ea"/>
            </a:endParaRPr>
          </a:p>
          <a:p>
            <a:r>
              <a:rPr lang="zh-CN" altLang="en-US" sz="1900" b="1" i="1" u="sng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“会计”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到</a:t>
            </a:r>
            <a:r>
              <a:rPr lang="zh-CN"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信息管理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填制成本费用表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工资薪酬表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新增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内容录入</a:t>
            </a:r>
            <a:endParaRPr lang="en-US" altLang="zh-CN" sz="1900" b="1" dirty="0" smtClean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</a:t>
            </a:r>
            <a:r>
              <a:rPr lang="en-US" altLang="zh-CN" sz="1900" b="1" dirty="0" smtClean="0">
                <a:solidFill>
                  <a:srgbClr val="FFFF00"/>
                </a:solidFill>
              </a:rPr>
              <a:t>2</a:t>
            </a:r>
            <a:r>
              <a:rPr lang="zh-CN" altLang="en-US" sz="1900" b="1" dirty="0" smtClean="0">
                <a:solidFill>
                  <a:srgbClr val="FFFF00"/>
                </a:solidFill>
              </a:rPr>
              <a:t>）计提当月职工薪酬</a:t>
            </a:r>
            <a:endParaRPr lang="zh-CN" altLang="en-US" sz="1900" b="1" dirty="0" smtClean="0">
              <a:solidFill>
                <a:srgbClr val="FFFF00"/>
              </a:solidFill>
            </a:endParaRPr>
          </a:p>
          <a:p>
            <a:r>
              <a:rPr lang="zh-CN" altLang="en-US" sz="1900" b="1" i="1" u="sng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“总监”</a:t>
            </a:r>
            <a:r>
              <a:rPr lang="zh-CN" altLang="en-US" sz="1900" b="1" dirty="0" smtClean="0">
                <a:solidFill>
                  <a:schemeClr val="bg1"/>
                </a:solidFill>
              </a:rPr>
              <a:t>到电算化</a:t>
            </a:r>
            <a:r>
              <a:rPr lang="zh-CN" altLang="en-US" sz="1900" b="1" dirty="0" smtClean="0">
                <a:solidFill>
                  <a:schemeClr val="bg1"/>
                </a:solidFill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</a:rPr>
              <a:t>凭证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录入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录入稽核原始单据凭证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工资薪酬表</a:t>
            </a:r>
            <a:endParaRPr lang="zh-CN" altLang="en-US" sz="1900" b="1" dirty="0" smtClean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+mn-ea"/>
            </a:endParaRPr>
          </a:p>
        </p:txBody>
      </p:sp>
      <p:sp>
        <p:nvSpPr>
          <p:cNvPr id="20" name="TextBox 4"/>
          <p:cNvSpPr txBox="1"/>
          <p:nvPr/>
        </p:nvSpPr>
        <p:spPr>
          <a:xfrm>
            <a:off x="395680" y="3436681"/>
            <a:ext cx="11447491" cy="1553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0" b="1" dirty="0" smtClean="0">
                <a:solidFill>
                  <a:srgbClr val="FFFF00"/>
                </a:solidFill>
              </a:rPr>
              <a:t>第三步：</a:t>
            </a:r>
            <a:endParaRPr lang="en-US" altLang="zh-CN" sz="1900" b="1" dirty="0" smtClean="0">
              <a:solidFill>
                <a:srgbClr val="FFFF00"/>
              </a:solidFill>
            </a:endParaRPr>
          </a:p>
          <a:p>
            <a:r>
              <a:rPr lang="zh-CN" altLang="en-US" sz="1900" b="1" dirty="0" smtClean="0">
                <a:solidFill>
                  <a:srgbClr val="FFFF00"/>
                </a:solidFill>
              </a:rPr>
              <a:t>（</a:t>
            </a:r>
            <a:r>
              <a:rPr lang="en-US" altLang="zh-CN" sz="19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1900" b="1" dirty="0" smtClean="0">
                <a:solidFill>
                  <a:srgbClr val="FFFF00"/>
                </a:solidFill>
              </a:rPr>
              <a:t>）填制制造费用分配表</a:t>
            </a:r>
            <a:endParaRPr lang="en-US" altLang="zh-CN" sz="1900" b="1" dirty="0" smtClean="0">
              <a:solidFill>
                <a:srgbClr val="FFFF00"/>
              </a:solidFill>
              <a:sym typeface="+mn-ea"/>
            </a:endParaRPr>
          </a:p>
          <a:p>
            <a:r>
              <a:rPr lang="zh-CN" altLang="en-US" sz="1900" b="1" i="1" u="sng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“会计”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到</a:t>
            </a:r>
            <a:r>
              <a:rPr lang="zh-CN"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信息管理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填制成本费用表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制造费用分配表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新增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内容录入</a:t>
            </a:r>
            <a:endParaRPr lang="en-US" altLang="zh-CN" sz="1900" b="1" dirty="0" smtClean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</a:t>
            </a:r>
            <a:r>
              <a:rPr lang="en-US" altLang="zh-CN" sz="1900" b="1" dirty="0" smtClean="0">
                <a:solidFill>
                  <a:srgbClr val="FFFF00"/>
                </a:solidFill>
              </a:rPr>
              <a:t>2</a:t>
            </a:r>
            <a:r>
              <a:rPr lang="zh-CN" altLang="en-US" sz="1900" b="1" dirty="0" smtClean="0">
                <a:solidFill>
                  <a:srgbClr val="FFFF00"/>
                </a:solidFill>
              </a:rPr>
              <a:t>）结转制造费用</a:t>
            </a:r>
            <a:endParaRPr lang="zh-CN" altLang="en-US" sz="1900" b="1" dirty="0" smtClean="0">
              <a:solidFill>
                <a:srgbClr val="FFFF00"/>
              </a:solidFill>
            </a:endParaRPr>
          </a:p>
          <a:p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“</a:t>
            </a:r>
            <a:r>
              <a:rPr lang="zh-CN" altLang="en-US" sz="1900" b="1" i="1" u="sng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总监”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到电算化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凭证录入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录入稽核原始单据凭证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制造费用分配表</a:t>
            </a:r>
            <a:endParaRPr lang="zh-CN" altLang="en-US" sz="1900" b="1" dirty="0" smtClean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+mn-ea"/>
            </a:endParaRPr>
          </a:p>
        </p:txBody>
      </p:sp>
      <p:sp>
        <p:nvSpPr>
          <p:cNvPr id="21" name="TextBox 5"/>
          <p:cNvSpPr txBox="1"/>
          <p:nvPr/>
        </p:nvSpPr>
        <p:spPr>
          <a:xfrm>
            <a:off x="395680" y="5073816"/>
            <a:ext cx="11447491" cy="1583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0" b="1" dirty="0" smtClean="0">
                <a:solidFill>
                  <a:srgbClr val="FFFF00"/>
                </a:solidFill>
              </a:rPr>
              <a:t>第四步：</a:t>
            </a:r>
            <a:endParaRPr lang="en-US" altLang="zh-CN" sz="1900" b="1" dirty="0" smtClean="0">
              <a:solidFill>
                <a:srgbClr val="FFFF00"/>
              </a:solidFill>
            </a:endParaRPr>
          </a:p>
          <a:p>
            <a:r>
              <a:rPr lang="zh-CN" altLang="en-US" sz="1900" b="1" dirty="0" smtClean="0">
                <a:solidFill>
                  <a:srgbClr val="FFFF00"/>
                </a:solidFill>
              </a:rPr>
              <a:t>（</a:t>
            </a:r>
            <a:r>
              <a:rPr lang="en-US" altLang="zh-CN" sz="19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1900" b="1" dirty="0" smtClean="0">
                <a:solidFill>
                  <a:srgbClr val="FFFF00"/>
                </a:solidFill>
              </a:rPr>
              <a:t>）填制完工产品和在产品分配表</a:t>
            </a:r>
            <a:endParaRPr lang="en-US" altLang="zh-CN" sz="1900" b="1" dirty="0" smtClean="0">
              <a:solidFill>
                <a:srgbClr val="FFFF00"/>
              </a:solidFill>
              <a:sym typeface="+mn-ea"/>
            </a:endParaRPr>
          </a:p>
          <a:p>
            <a:r>
              <a:rPr lang="zh-CN" altLang="en-US" sz="1900" b="1" i="1" u="sng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“会计”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到</a:t>
            </a:r>
            <a:r>
              <a:rPr lang="zh-CN" sz="20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信息管理</a:t>
            </a:r>
            <a:r>
              <a:rPr sz="20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20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填制成本费用表</a:t>
            </a:r>
            <a:r>
              <a:rPr sz="20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20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完工产品和在产品分配表</a:t>
            </a:r>
            <a:r>
              <a:rPr sz="20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20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新增→内容录入</a:t>
            </a:r>
            <a:endParaRPr lang="en-US" altLang="zh-CN" sz="1900" b="1" dirty="0" smtClean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</a:t>
            </a:r>
            <a:r>
              <a:rPr lang="en-US" altLang="zh-CN" sz="1900" b="1" dirty="0" smtClean="0">
                <a:solidFill>
                  <a:srgbClr val="FFFF00"/>
                </a:solidFill>
              </a:rPr>
              <a:t>2</a:t>
            </a:r>
            <a:r>
              <a:rPr lang="zh-CN" altLang="en-US" sz="1900" b="1" dirty="0" smtClean="0">
                <a:solidFill>
                  <a:srgbClr val="FFFF00"/>
                </a:solidFill>
              </a:rPr>
              <a:t>）结转完工产品成本</a:t>
            </a:r>
            <a:endParaRPr lang="zh-CN" altLang="en-US" sz="1900" b="1" dirty="0" smtClean="0">
              <a:solidFill>
                <a:srgbClr val="FFFF00"/>
              </a:solidFill>
            </a:endParaRPr>
          </a:p>
          <a:p>
            <a:r>
              <a:rPr lang="zh-CN" altLang="en-US" sz="1900" b="1" i="1" u="sng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“总监”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到</a:t>
            </a:r>
            <a:r>
              <a:rPr lang="zh-CN" altLang="en-US" sz="20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电算化</a:t>
            </a:r>
            <a:r>
              <a:rPr sz="20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20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凭证录入</a:t>
            </a:r>
            <a:r>
              <a:rPr sz="20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20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录入稽核原始单据凭证</a:t>
            </a:r>
            <a:r>
              <a:rPr sz="20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20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完工产品和在产品分配表</a:t>
            </a:r>
            <a:endParaRPr lang="zh-CN" altLang="en-US" sz="2000" b="1" dirty="0" smtClean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680" y="206231"/>
            <a:ext cx="11649343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月末资产折旧表及各分配表注意事项（</a:t>
            </a:r>
            <a:r>
              <a:rPr lang="zh-CN" altLang="en-US" b="1" dirty="0" smtClean="0">
                <a:solidFill>
                  <a:srgbClr val="FFFF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重要：一定要按顺序做，不能跳步！！！） </a:t>
            </a:r>
            <a:r>
              <a:rPr lang="zh-CN" altLang="en-US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：</a:t>
            </a:r>
            <a:endParaRPr lang="zh-CN" altLang="en-US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"/>
          <a:srcRect r="-1043" b="7995"/>
          <a:stretch>
            <a:fillRect/>
          </a:stretch>
        </p:blipFill>
        <p:spPr bwMode="auto">
          <a:xfrm>
            <a:off x="738939" y="336260"/>
            <a:ext cx="10957731" cy="598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圆角矩形 13"/>
          <p:cNvSpPr/>
          <p:nvPr/>
        </p:nvSpPr>
        <p:spPr>
          <a:xfrm>
            <a:off x="3245485" y="4596552"/>
            <a:ext cx="678815" cy="171132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688" y="2922960"/>
            <a:ext cx="9784225" cy="36998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09550" y="1307354"/>
            <a:ext cx="5208569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第三步（</a:t>
            </a:r>
            <a:r>
              <a:rPr lang="en-US" altLang="zh-CN" sz="2000" dirty="0"/>
              <a:t>1</a:t>
            </a:r>
            <a:r>
              <a:rPr lang="zh-CN" altLang="en-US" sz="2000" dirty="0" smtClean="0"/>
              <a:t>）：填制制造费用分配表</a:t>
            </a:r>
            <a:endParaRPr lang="en-US" altLang="zh-CN" sz="2000" dirty="0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691" y="216303"/>
            <a:ext cx="9784225" cy="253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96" y="266701"/>
            <a:ext cx="8679117" cy="6328036"/>
          </a:xfrm>
          <a:prstGeom prst="rect">
            <a:avLst/>
          </a:prstGeom>
        </p:spPr>
      </p:pic>
      <p:sp>
        <p:nvSpPr>
          <p:cNvPr id="12" name="文本框 1"/>
          <p:cNvSpPr txBox="1"/>
          <p:nvPr/>
        </p:nvSpPr>
        <p:spPr>
          <a:xfrm>
            <a:off x="5418455" y="695325"/>
            <a:ext cx="6247130" cy="70675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dirty="0"/>
              <a:t>应分配的制造费用总额取自于</a:t>
            </a:r>
            <a:r>
              <a:rPr lang="zh-CN" altLang="en-US" dirty="0" smtClean="0">
                <a:sym typeface="+mn-ea"/>
              </a:rPr>
              <a:t>“总账（</a:t>
            </a:r>
            <a:r>
              <a:rPr lang="zh-CN" altLang="en-US" dirty="0">
                <a:sym typeface="+mn-ea"/>
              </a:rPr>
              <a:t>未过账）中--“制造费用”科目</a:t>
            </a:r>
            <a:r>
              <a:rPr lang="zh-CN" altLang="en-US" dirty="0" smtClean="0">
                <a:sym typeface="+mn-ea"/>
              </a:rPr>
              <a:t>的余额”</a:t>
            </a:r>
            <a:endParaRPr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4377055" y="786446"/>
            <a:ext cx="831850" cy="52451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7445057" y="2293620"/>
            <a:ext cx="1205865" cy="30289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17" name="文本框 1"/>
          <p:cNvSpPr txBox="1"/>
          <p:nvPr/>
        </p:nvSpPr>
        <p:spPr>
          <a:xfrm>
            <a:off x="9003030" y="1872932"/>
            <a:ext cx="2964815" cy="16312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如果只生产一种产品，制造费用不需要进行分配，则在该种产品的分配金额栏直接填入制造费用总额</a:t>
            </a:r>
            <a:endParaRPr lang="zh-CN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4" y="676165"/>
            <a:ext cx="7257416" cy="5721570"/>
          </a:xfrm>
          <a:prstGeom prst="rect">
            <a:avLst/>
          </a:prstGeom>
        </p:spPr>
      </p:pic>
      <p:sp>
        <p:nvSpPr>
          <p:cNvPr id="12" name="文本框 1"/>
          <p:cNvSpPr txBox="1"/>
          <p:nvPr/>
        </p:nvSpPr>
        <p:spPr>
          <a:xfrm>
            <a:off x="4839335" y="652144"/>
            <a:ext cx="6247130" cy="70675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/>
              <a:t>应分配的制造费用总额取自于</a:t>
            </a:r>
            <a:r>
              <a:rPr lang="zh-CN" altLang="en-US" sz="2000" dirty="0" smtClean="0">
                <a:sym typeface="+mn-ea"/>
              </a:rPr>
              <a:t>“总账（未过账）中--“制造费用”科目的余额”</a:t>
            </a:r>
            <a:endParaRPr lang="zh-CN" altLang="en-US" sz="2000" dirty="0" smtClean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1" y="4476750"/>
            <a:ext cx="6210300" cy="2266091"/>
          </a:xfrm>
          <a:prstGeom prst="rect">
            <a:avLst/>
          </a:prstGeom>
        </p:spPr>
      </p:pic>
      <p:sp>
        <p:nvSpPr>
          <p:cNvPr id="17" name="文本框 1"/>
          <p:cNvSpPr txBox="1"/>
          <p:nvPr/>
        </p:nvSpPr>
        <p:spPr>
          <a:xfrm>
            <a:off x="7212012" y="2032000"/>
            <a:ext cx="2964815" cy="101473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如果生产多种产品，则分配金额栏需计算分配后再填入</a:t>
            </a:r>
            <a:endParaRPr lang="zh-CN" altLang="en-US" sz="2000" dirty="0" smtClean="0"/>
          </a:p>
        </p:txBody>
      </p:sp>
      <p:sp>
        <p:nvSpPr>
          <p:cNvPr id="14" name="文本框 1"/>
          <p:cNvSpPr txBox="1"/>
          <p:nvPr/>
        </p:nvSpPr>
        <p:spPr>
          <a:xfrm>
            <a:off x="7205662" y="2012950"/>
            <a:ext cx="4900295" cy="383095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 smtClean="0"/>
              <a:t>1</a:t>
            </a:r>
            <a:r>
              <a:rPr lang="zh-CN" altLang="en-US" sz="1800" b="1" dirty="0" smtClean="0"/>
              <a:t>月底，北京飞龙电器有限公司制造费用为</a:t>
            </a:r>
            <a:r>
              <a:rPr lang="en-US" altLang="zh-CN" sz="1800" b="1" dirty="0" smtClean="0">
                <a:sym typeface="+mn-ea"/>
              </a:rPr>
              <a:t>218378.53</a:t>
            </a:r>
            <a:r>
              <a:rPr lang="zh-CN" altLang="en-US" sz="1800" b="1" dirty="0" smtClean="0"/>
              <a:t>元，该公司当月生产</a:t>
            </a:r>
            <a:r>
              <a:rPr lang="en-US" altLang="zh-CN" sz="1800" b="1" dirty="0" smtClean="0"/>
              <a:t>3</a:t>
            </a:r>
            <a:r>
              <a:rPr lang="zh-CN" altLang="en-US" sz="1800" b="1" dirty="0" smtClean="0"/>
              <a:t>种产品，机械工时分配如左下图，请分别核算这</a:t>
            </a:r>
            <a:r>
              <a:rPr lang="en-US" altLang="zh-CN" sz="1800" b="1" dirty="0" smtClean="0"/>
              <a:t>3</a:t>
            </a:r>
            <a:r>
              <a:rPr lang="zh-CN" altLang="en-US" sz="1800" b="1" dirty="0" smtClean="0"/>
              <a:t>种产品的制造费用。</a:t>
            </a:r>
            <a:endParaRPr lang="zh-CN" altLang="en-US" sz="1800" b="1" dirty="0" smtClean="0"/>
          </a:p>
          <a:p>
            <a:pPr>
              <a:lnSpc>
                <a:spcPct val="150000"/>
              </a:lnSpc>
            </a:pPr>
            <a:endParaRPr lang="zh-CN" altLang="en-US" sz="1800" b="1" dirty="0" smtClean="0"/>
          </a:p>
          <a:p>
            <a:pPr>
              <a:lnSpc>
                <a:spcPct val="150000"/>
              </a:lnSpc>
            </a:pPr>
            <a:endParaRPr lang="zh-CN" altLang="en-US" sz="1800" b="1" dirty="0" smtClean="0"/>
          </a:p>
          <a:p>
            <a:pPr>
              <a:lnSpc>
                <a:spcPct val="150000"/>
              </a:lnSpc>
            </a:pPr>
            <a:endParaRPr lang="zh-CN" altLang="en-US" sz="1800" b="1" dirty="0" smtClean="0"/>
          </a:p>
          <a:p>
            <a:pPr>
              <a:lnSpc>
                <a:spcPct val="150000"/>
              </a:lnSpc>
            </a:pPr>
            <a:endParaRPr lang="zh-CN" altLang="en-US" sz="1800" b="1" dirty="0" smtClean="0"/>
          </a:p>
          <a:p>
            <a:pPr>
              <a:lnSpc>
                <a:spcPct val="150000"/>
              </a:lnSpc>
            </a:pPr>
            <a:endParaRPr lang="zh-CN" altLang="en-US" sz="1800" b="1" dirty="0"/>
          </a:p>
        </p:txBody>
      </p:sp>
      <p:sp>
        <p:nvSpPr>
          <p:cNvPr id="15" name="矩形 14"/>
          <p:cNvSpPr/>
          <p:nvPr/>
        </p:nvSpPr>
        <p:spPr>
          <a:xfrm>
            <a:off x="7143432" y="3536950"/>
            <a:ext cx="496252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800" b="1" dirty="0" smtClean="0"/>
              <a:t>1</a:t>
            </a:r>
            <a:r>
              <a:rPr lang="zh-CN" altLang="en-US" sz="1800" b="1" dirty="0" smtClean="0"/>
              <a:t>、分配率=制造费用合计 / 机械工时(天)合计</a:t>
            </a:r>
            <a:endParaRPr lang="zh-CN" altLang="en-US" sz="1800" b="1" dirty="0" smtClean="0"/>
          </a:p>
          <a:p>
            <a:pPr>
              <a:lnSpc>
                <a:spcPct val="200000"/>
              </a:lnSpc>
            </a:pPr>
            <a:r>
              <a:rPr lang="en-US" altLang="zh-CN" sz="1800" b="1" dirty="0" smtClean="0"/>
              <a:t>          =</a:t>
            </a:r>
            <a:r>
              <a:rPr lang="en-US" altLang="zh-CN" sz="1800" b="1" dirty="0" smtClean="0">
                <a:sym typeface="+mn-ea"/>
              </a:rPr>
              <a:t>218378.53</a:t>
            </a:r>
            <a:r>
              <a:rPr lang="en-US" altLang="zh-CN" sz="1800" b="1" dirty="0" smtClean="0"/>
              <a:t>÷57=3831.2</a:t>
            </a:r>
            <a:endParaRPr lang="en-US" altLang="zh-CN" sz="1800" b="1" dirty="0" smtClean="0"/>
          </a:p>
          <a:p>
            <a:pPr>
              <a:lnSpc>
                <a:spcPct val="200000"/>
              </a:lnSpc>
            </a:pPr>
            <a:r>
              <a:rPr lang="en-US" altLang="zh-CN" sz="1800" b="1" dirty="0" smtClean="0"/>
              <a:t>2</a:t>
            </a:r>
            <a:r>
              <a:rPr lang="zh-CN" altLang="en-US" sz="1800" b="1" dirty="0" smtClean="0"/>
              <a:t>、烤箱制造费用合计=</a:t>
            </a:r>
            <a:r>
              <a:rPr lang="zh-CN" altLang="en-US" sz="1800" b="1" dirty="0" smtClean="0">
                <a:sym typeface="+mn-ea"/>
              </a:rPr>
              <a:t>机械</a:t>
            </a:r>
            <a:r>
              <a:rPr lang="zh-CN" altLang="en-US" sz="1800" b="1" dirty="0" smtClean="0"/>
              <a:t>工时(天) </a:t>
            </a:r>
            <a:r>
              <a:rPr lang="zh-CN" altLang="en-US" sz="1800" b="1" dirty="0" smtClean="0">
                <a:sym typeface="+mn-ea"/>
              </a:rPr>
              <a:t>* </a:t>
            </a:r>
            <a:r>
              <a:rPr lang="zh-CN" altLang="en-US" sz="1800" b="1" dirty="0" smtClean="0"/>
              <a:t>分配金额</a:t>
            </a:r>
            <a:endParaRPr lang="en-US" altLang="zh-CN" sz="1800" b="1" dirty="0" smtClean="0"/>
          </a:p>
          <a:p>
            <a:pPr>
              <a:lnSpc>
                <a:spcPct val="200000"/>
              </a:lnSpc>
            </a:pPr>
            <a:r>
              <a:rPr lang="en-US" altLang="zh-CN" sz="1800" b="1" dirty="0" smtClean="0"/>
              <a:t>          =19</a:t>
            </a:r>
            <a:r>
              <a:rPr lang="zh-CN" altLang="en-US" sz="1800" b="1" dirty="0" smtClean="0"/>
              <a:t> * </a:t>
            </a:r>
            <a:r>
              <a:rPr lang="en-US" altLang="zh-CN" sz="1800" b="1" dirty="0" smtClean="0">
                <a:sym typeface="+mn-ea"/>
              </a:rPr>
              <a:t>3831.2</a:t>
            </a:r>
            <a:r>
              <a:rPr lang="en-US" altLang="zh-CN" sz="1800" b="1" dirty="0" smtClean="0"/>
              <a:t>=</a:t>
            </a:r>
            <a:r>
              <a:rPr lang="en-US" sz="1800" b="1" dirty="0" smtClean="0"/>
              <a:t>72792.8</a:t>
            </a:r>
            <a:endParaRPr lang="en-US" sz="1800" b="1" dirty="0"/>
          </a:p>
        </p:txBody>
      </p:sp>
      <p:sp>
        <p:nvSpPr>
          <p:cNvPr id="2" name="圆角矩形 1"/>
          <p:cNvSpPr/>
          <p:nvPr/>
        </p:nvSpPr>
        <p:spPr>
          <a:xfrm>
            <a:off x="3107372" y="5036802"/>
            <a:ext cx="1597025" cy="1706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16" name="圆角矩形 15"/>
          <p:cNvSpPr/>
          <p:nvPr/>
        </p:nvSpPr>
        <p:spPr>
          <a:xfrm>
            <a:off x="5999797" y="1735772"/>
            <a:ext cx="1205865" cy="131095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4" y="676165"/>
            <a:ext cx="7257416" cy="5721570"/>
          </a:xfrm>
          <a:prstGeom prst="rect">
            <a:avLst/>
          </a:prstGeom>
        </p:spPr>
      </p:pic>
      <p:sp>
        <p:nvSpPr>
          <p:cNvPr id="12" name="文本框 1"/>
          <p:cNvSpPr txBox="1"/>
          <p:nvPr/>
        </p:nvSpPr>
        <p:spPr>
          <a:xfrm>
            <a:off x="4839335" y="652144"/>
            <a:ext cx="6247130" cy="70675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/>
              <a:t>应分配的制造费用总额取自于</a:t>
            </a:r>
            <a:r>
              <a:rPr lang="zh-CN" altLang="en-US" sz="2000" dirty="0" smtClean="0">
                <a:sym typeface="+mn-ea"/>
              </a:rPr>
              <a:t>“总账（未过账）中--“制造费用”科目的余额”</a:t>
            </a:r>
            <a:endParaRPr lang="zh-CN" altLang="en-US" sz="2000" dirty="0" smtClean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1" y="4476750"/>
            <a:ext cx="6210300" cy="2266091"/>
          </a:xfrm>
          <a:prstGeom prst="rect">
            <a:avLst/>
          </a:prstGeom>
        </p:spPr>
      </p:pic>
      <p:sp>
        <p:nvSpPr>
          <p:cNvPr id="17" name="文本框 1"/>
          <p:cNvSpPr txBox="1"/>
          <p:nvPr/>
        </p:nvSpPr>
        <p:spPr>
          <a:xfrm>
            <a:off x="7212012" y="2032000"/>
            <a:ext cx="2964815" cy="101473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如果生产多种产品，则分配金额栏需计算分配后再填入</a:t>
            </a:r>
            <a:endParaRPr lang="zh-CN" altLang="en-US" sz="2000" dirty="0" smtClean="0"/>
          </a:p>
        </p:txBody>
      </p:sp>
      <p:sp>
        <p:nvSpPr>
          <p:cNvPr id="14" name="文本框 1"/>
          <p:cNvSpPr txBox="1"/>
          <p:nvPr/>
        </p:nvSpPr>
        <p:spPr>
          <a:xfrm>
            <a:off x="7205662" y="2012950"/>
            <a:ext cx="4900295" cy="383095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 smtClean="0"/>
              <a:t>1</a:t>
            </a:r>
            <a:r>
              <a:rPr lang="zh-CN" altLang="en-US" sz="1800" b="1" dirty="0" smtClean="0"/>
              <a:t>月底，北京飞龙电器有限公司制造费用为</a:t>
            </a:r>
            <a:r>
              <a:rPr lang="en-US" altLang="zh-CN" sz="1800" b="1" dirty="0" smtClean="0">
                <a:sym typeface="+mn-ea"/>
              </a:rPr>
              <a:t>218378.53</a:t>
            </a:r>
            <a:r>
              <a:rPr lang="zh-CN" altLang="en-US" sz="1800" b="1" dirty="0" smtClean="0"/>
              <a:t>元，该公司当月生产</a:t>
            </a:r>
            <a:r>
              <a:rPr lang="en-US" altLang="zh-CN" sz="1800" b="1" dirty="0" smtClean="0"/>
              <a:t>3</a:t>
            </a:r>
            <a:r>
              <a:rPr lang="zh-CN" altLang="en-US" sz="1800" b="1" dirty="0" smtClean="0"/>
              <a:t>种产品，机械工时分配如左下图，请分别核算这</a:t>
            </a:r>
            <a:r>
              <a:rPr lang="en-US" altLang="zh-CN" sz="1800" b="1" dirty="0" smtClean="0"/>
              <a:t>3</a:t>
            </a:r>
            <a:r>
              <a:rPr lang="zh-CN" altLang="en-US" sz="1800" b="1" dirty="0" smtClean="0"/>
              <a:t>种产品的制造费用。</a:t>
            </a:r>
            <a:endParaRPr lang="zh-CN" altLang="en-US" sz="1800" b="1" dirty="0" smtClean="0"/>
          </a:p>
          <a:p>
            <a:pPr>
              <a:lnSpc>
                <a:spcPct val="150000"/>
              </a:lnSpc>
            </a:pPr>
            <a:endParaRPr lang="zh-CN" altLang="en-US" sz="1800" b="1" dirty="0" smtClean="0"/>
          </a:p>
          <a:p>
            <a:pPr>
              <a:lnSpc>
                <a:spcPct val="150000"/>
              </a:lnSpc>
            </a:pPr>
            <a:endParaRPr lang="zh-CN" altLang="en-US" sz="1800" b="1" dirty="0" smtClean="0"/>
          </a:p>
          <a:p>
            <a:pPr>
              <a:lnSpc>
                <a:spcPct val="150000"/>
              </a:lnSpc>
            </a:pPr>
            <a:endParaRPr lang="zh-CN" altLang="en-US" sz="1800" b="1" dirty="0" smtClean="0"/>
          </a:p>
          <a:p>
            <a:pPr>
              <a:lnSpc>
                <a:spcPct val="150000"/>
              </a:lnSpc>
            </a:pPr>
            <a:endParaRPr lang="zh-CN" altLang="en-US" sz="1800" b="1" dirty="0" smtClean="0"/>
          </a:p>
          <a:p>
            <a:pPr>
              <a:lnSpc>
                <a:spcPct val="150000"/>
              </a:lnSpc>
            </a:pPr>
            <a:endParaRPr lang="zh-CN" altLang="en-US" sz="1800" b="1" dirty="0"/>
          </a:p>
        </p:txBody>
      </p:sp>
      <p:sp>
        <p:nvSpPr>
          <p:cNvPr id="15" name="矩形 14"/>
          <p:cNvSpPr/>
          <p:nvPr/>
        </p:nvSpPr>
        <p:spPr>
          <a:xfrm>
            <a:off x="7143432" y="3536950"/>
            <a:ext cx="496252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800" b="1" dirty="0" smtClean="0"/>
              <a:t>1</a:t>
            </a:r>
            <a:r>
              <a:rPr lang="zh-CN" altLang="en-US" sz="1800" b="1" dirty="0" smtClean="0"/>
              <a:t>、分配率=制造费用合计 / 机械工时(天)合计</a:t>
            </a:r>
            <a:endParaRPr lang="zh-CN" altLang="en-US" sz="1800" b="1" dirty="0" smtClean="0"/>
          </a:p>
          <a:p>
            <a:pPr>
              <a:lnSpc>
                <a:spcPct val="200000"/>
              </a:lnSpc>
            </a:pPr>
            <a:r>
              <a:rPr lang="en-US" altLang="zh-CN" sz="1800" b="1" dirty="0" smtClean="0"/>
              <a:t>          =</a:t>
            </a:r>
            <a:r>
              <a:rPr lang="en-US" altLang="zh-CN" sz="1800" b="1" dirty="0" smtClean="0">
                <a:sym typeface="+mn-ea"/>
              </a:rPr>
              <a:t>218378.53</a:t>
            </a:r>
            <a:r>
              <a:rPr lang="en-US" altLang="zh-CN" sz="1800" b="1" dirty="0" smtClean="0"/>
              <a:t>÷57=3831.2</a:t>
            </a:r>
            <a:endParaRPr lang="en-US" altLang="zh-CN" sz="1800" b="1" dirty="0" smtClean="0"/>
          </a:p>
          <a:p>
            <a:pPr>
              <a:lnSpc>
                <a:spcPct val="200000"/>
              </a:lnSpc>
            </a:pPr>
            <a:r>
              <a:rPr lang="en-US" altLang="zh-CN" sz="1800" b="1" dirty="0" smtClean="0"/>
              <a:t>2</a:t>
            </a:r>
            <a:r>
              <a:rPr lang="zh-CN" altLang="en-US" sz="1800" b="1" dirty="0" smtClean="0"/>
              <a:t>、烤箱制造费用合计=</a:t>
            </a:r>
            <a:r>
              <a:rPr lang="zh-CN" altLang="en-US" sz="1800" b="1" dirty="0" smtClean="0">
                <a:sym typeface="+mn-ea"/>
              </a:rPr>
              <a:t>机械</a:t>
            </a:r>
            <a:r>
              <a:rPr lang="zh-CN" altLang="en-US" sz="1800" b="1" dirty="0" smtClean="0"/>
              <a:t>工时(天) </a:t>
            </a:r>
            <a:r>
              <a:rPr lang="zh-CN" altLang="en-US" sz="1800" b="1" dirty="0" smtClean="0">
                <a:sym typeface="+mn-ea"/>
              </a:rPr>
              <a:t>* </a:t>
            </a:r>
            <a:r>
              <a:rPr lang="zh-CN" altLang="en-US" sz="1800" b="1" dirty="0" smtClean="0"/>
              <a:t>分配率</a:t>
            </a:r>
            <a:endParaRPr lang="en-US" altLang="zh-CN" sz="1800" b="1" dirty="0" smtClean="0"/>
          </a:p>
          <a:p>
            <a:pPr>
              <a:lnSpc>
                <a:spcPct val="200000"/>
              </a:lnSpc>
            </a:pPr>
            <a:r>
              <a:rPr lang="en-US" altLang="zh-CN" sz="1800" b="1" dirty="0" smtClean="0"/>
              <a:t>          =19</a:t>
            </a:r>
            <a:r>
              <a:rPr lang="zh-CN" altLang="en-US" sz="1800" b="1" dirty="0" smtClean="0"/>
              <a:t> * </a:t>
            </a:r>
            <a:r>
              <a:rPr lang="en-US" altLang="zh-CN" sz="1800" b="1" dirty="0" smtClean="0">
                <a:sym typeface="+mn-ea"/>
              </a:rPr>
              <a:t>3831.2</a:t>
            </a:r>
            <a:r>
              <a:rPr lang="en-US" altLang="zh-CN" sz="1800" b="1" dirty="0" smtClean="0"/>
              <a:t>=</a:t>
            </a:r>
            <a:r>
              <a:rPr lang="en-US" sz="1800" b="1" dirty="0" smtClean="0"/>
              <a:t>72792.8</a:t>
            </a:r>
            <a:endParaRPr lang="en-US" sz="1800" b="1" dirty="0"/>
          </a:p>
        </p:txBody>
      </p:sp>
      <p:sp>
        <p:nvSpPr>
          <p:cNvPr id="2" name="圆角矩形 1"/>
          <p:cNvSpPr/>
          <p:nvPr/>
        </p:nvSpPr>
        <p:spPr>
          <a:xfrm>
            <a:off x="3107372" y="5036802"/>
            <a:ext cx="1597025" cy="1706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16" name="圆角矩形 15"/>
          <p:cNvSpPr/>
          <p:nvPr/>
        </p:nvSpPr>
        <p:spPr>
          <a:xfrm>
            <a:off x="5999797" y="1735772"/>
            <a:ext cx="1205865" cy="131095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dirty="0"/>
          </a:p>
        </p:txBody>
      </p:sp>
      <p:cxnSp>
        <p:nvCxnSpPr>
          <p:cNvPr id="18" name="直接箭头连接符 17"/>
          <p:cNvCxnSpPr/>
          <p:nvPr/>
        </p:nvCxnSpPr>
        <p:spPr>
          <a:xfrm flipH="1">
            <a:off x="3905885" y="2012950"/>
            <a:ext cx="18416" cy="2821305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5334000" y="2012950"/>
            <a:ext cx="2246630" cy="1918335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6305550" y="3118467"/>
            <a:ext cx="1275080" cy="1918335"/>
          </a:xfrm>
          <a:prstGeom prst="straightConnector1">
            <a:avLst/>
          </a:prstGeom>
          <a:ln w="38100">
            <a:solidFill>
              <a:srgbClr val="00B0F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25"/>
          <p:cNvSpPr txBox="1"/>
          <p:nvPr/>
        </p:nvSpPr>
        <p:spPr>
          <a:xfrm>
            <a:off x="1672181" y="319480"/>
            <a:ext cx="561209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b="1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月</a:t>
            </a:r>
            <a:r>
              <a:rPr lang="en-US" altLang="zh-CN" sz="2800" b="1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31</a:t>
            </a:r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日     工作内容</a:t>
            </a:r>
            <a:endParaRPr lang="zh-CN" altLang="en-US" sz="2800" b="1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8917" y="311484"/>
            <a:ext cx="11929249" cy="1505585"/>
          </a:xfrm>
          <a:prstGeom prst="rect">
            <a:avLst/>
          </a:prstGeom>
          <a:noFill/>
        </p:spPr>
        <p:txBody>
          <a:bodyPr wrap="square" lIns="91412" tIns="45707" rIns="91412" bIns="45707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spc="300" dirty="0" smtClean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制造费用分配表：</a:t>
            </a:r>
            <a:r>
              <a:rPr lang="zh-CN" altLang="en-US" sz="2000" b="1" spc="300" dirty="0" smtClean="0">
                <a:solidFill>
                  <a:srgbClr val="0766D4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（会计做完分配表，总监做制造费用分配分录）</a:t>
            </a:r>
            <a:endParaRPr lang="en-US" altLang="zh-CN" sz="2000" b="1" spc="300" dirty="0" smtClean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  <a:p>
            <a:pPr algn="l">
              <a:lnSpc>
                <a:spcPct val="170000"/>
              </a:lnSpc>
            </a:pPr>
            <a:r>
              <a:rPr lang="zh-CN" altLang="en-US" sz="2000" b="1" spc="300" dirty="0" smtClean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（</a:t>
            </a:r>
            <a:r>
              <a:rPr lang="en-US" altLang="zh-CN" sz="2000" b="1" spc="300" dirty="0" smtClean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1</a:t>
            </a:r>
            <a:r>
              <a:rPr lang="zh-CN" altLang="en-US" sz="2000" b="1" spc="300" dirty="0" smtClean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）、分配标准 </a:t>
            </a:r>
            <a:r>
              <a:rPr lang="en-US" altLang="zh-CN" sz="2000" b="1" spc="300" dirty="0" smtClean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= </a:t>
            </a:r>
            <a:r>
              <a:rPr lang="zh-CN" altLang="en-US" sz="2000" b="1" spc="300" dirty="0" smtClean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机械工时(天)</a:t>
            </a:r>
            <a:endParaRPr lang="zh-CN" altLang="en-US" sz="2000" b="1" spc="300" dirty="0" smtClean="0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  <a:p>
            <a:pPr algn="l">
              <a:lnSpc>
                <a:spcPct val="170000"/>
              </a:lnSpc>
            </a:pPr>
            <a:r>
              <a:rPr lang="zh-CN" altLang="en-US" sz="2000" b="1" spc="300" dirty="0" smtClean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（</a:t>
            </a:r>
            <a:r>
              <a:rPr lang="en-US" altLang="zh-CN" sz="2000" b="1" spc="300" dirty="0" smtClean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2</a:t>
            </a:r>
            <a:r>
              <a:rPr lang="zh-CN" altLang="en-US" sz="2000" b="1" spc="300" dirty="0" smtClean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）、</a:t>
            </a:r>
            <a:r>
              <a:rPr lang="zh-CN" altLang="en-US" sz="2000" b="1" spc="300" dirty="0" smtClean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分配率=分配金额合计÷分配标准合计</a:t>
            </a:r>
            <a:r>
              <a:rPr lang="zh-CN" altLang="en-US" sz="2000" b="1" spc="300" dirty="0" smtClean="0">
                <a:solidFill>
                  <a:srgbClr val="0766D4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（例如，</a:t>
            </a:r>
            <a:r>
              <a:rPr lang="en-US" altLang="zh-CN" sz="2000" b="1" spc="300" dirty="0" smtClean="0">
                <a:solidFill>
                  <a:srgbClr val="0766D4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218378.53</a:t>
            </a:r>
            <a:r>
              <a:rPr lang="zh-CN" altLang="en-US" sz="2000" b="1" spc="300" dirty="0" smtClean="0">
                <a:solidFill>
                  <a:srgbClr val="0766D4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÷</a:t>
            </a:r>
            <a:r>
              <a:rPr lang="en-US" altLang="zh-CN" sz="2000" b="1" spc="300" dirty="0" smtClean="0">
                <a:solidFill>
                  <a:srgbClr val="0766D4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57=3831.20</a:t>
            </a:r>
            <a:r>
              <a:rPr lang="zh-CN" altLang="en-US" sz="2000" b="1" spc="300" dirty="0" smtClean="0">
                <a:solidFill>
                  <a:srgbClr val="0766D4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）</a:t>
            </a:r>
            <a:endParaRPr lang="zh-CN" altLang="en-US" sz="2000" b="1" spc="300" dirty="0" smtClean="0">
              <a:solidFill>
                <a:srgbClr val="0766D4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716" y="4579320"/>
            <a:ext cx="4483202" cy="2138758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86338" y="2064815"/>
            <a:ext cx="12016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</a:rPr>
              <a:t>注意：</a:t>
            </a:r>
            <a:endParaRPr lang="zh-CN" altLang="en-US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</a:rPr>
              <a:t>）、左边的</a:t>
            </a:r>
            <a:r>
              <a:rPr lang="en-US" altLang="zh-CN" sz="2000" b="1" dirty="0">
                <a:solidFill>
                  <a:schemeClr val="tx1"/>
                </a:solidFill>
              </a:rPr>
              <a:t>“</a:t>
            </a:r>
            <a:r>
              <a:rPr lang="zh-CN" altLang="en-US" sz="2000" b="1" dirty="0">
                <a:solidFill>
                  <a:schemeClr val="tx1"/>
                </a:solidFill>
              </a:rPr>
              <a:t>工时汇总表</a:t>
            </a:r>
            <a:r>
              <a:rPr lang="en-US" altLang="zh-CN" sz="2000" b="1" dirty="0">
                <a:solidFill>
                  <a:schemeClr val="tx1"/>
                </a:solidFill>
              </a:rPr>
              <a:t>”</a:t>
            </a:r>
            <a:r>
              <a:rPr lang="zh-CN" altLang="en-US" sz="2000" b="1" dirty="0">
                <a:solidFill>
                  <a:schemeClr val="tx1"/>
                </a:solidFill>
              </a:rPr>
              <a:t>系统自动生成并提供（作为附件），右边的</a:t>
            </a:r>
            <a:r>
              <a:rPr lang="en-US" altLang="zh-CN" sz="2000" b="1" dirty="0">
                <a:solidFill>
                  <a:schemeClr val="tx1"/>
                </a:solidFill>
              </a:rPr>
              <a:t>“</a:t>
            </a:r>
            <a:r>
              <a:rPr lang="zh-CN" altLang="en-US" sz="2000" b="1" dirty="0">
                <a:solidFill>
                  <a:schemeClr val="tx1"/>
                </a:solidFill>
              </a:rPr>
              <a:t>制造费用分配表</a:t>
            </a:r>
            <a:r>
              <a:rPr lang="en-US" altLang="zh-CN" sz="2000" b="1" dirty="0">
                <a:solidFill>
                  <a:schemeClr val="tx1"/>
                </a:solidFill>
              </a:rPr>
              <a:t>”</a:t>
            </a:r>
            <a:r>
              <a:rPr lang="zh-CN" altLang="en-US" sz="2000" b="1" dirty="0">
                <a:solidFill>
                  <a:schemeClr val="tx1"/>
                </a:solidFill>
              </a:rPr>
              <a:t>需要根据左边的表格进行填写。</a:t>
            </a:r>
            <a:endParaRPr lang="zh-CN" altLang="en-US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</a:rPr>
              <a:t>2</a:t>
            </a:r>
            <a:r>
              <a:rPr lang="zh-CN" altLang="en-US" sz="2000" b="1" dirty="0">
                <a:solidFill>
                  <a:schemeClr val="tx1"/>
                </a:solidFill>
              </a:rPr>
              <a:t>）、在“制造费用分配表”的“黄色”栏处填写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“总账”</a:t>
            </a:r>
            <a:r>
              <a:rPr lang="zh-CN" altLang="en-US" sz="2000" b="1" dirty="0">
                <a:solidFill>
                  <a:schemeClr val="tx1"/>
                </a:solidFill>
              </a:rPr>
              <a:t>中制造费用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的余额</a:t>
            </a:r>
            <a:endParaRPr lang="zh-CN" altLang="en-US" sz="2000" b="1" u="sng" dirty="0">
              <a:solidFill>
                <a:srgbClr val="0766D4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062" y="4579320"/>
            <a:ext cx="6136946" cy="2166691"/>
          </a:xfrm>
          <a:prstGeom prst="rect">
            <a:avLst/>
          </a:prstGeom>
        </p:spPr>
      </p:pic>
      <p:cxnSp>
        <p:nvCxnSpPr>
          <p:cNvPr id="12" name="肘形连接符 11"/>
          <p:cNvCxnSpPr/>
          <p:nvPr/>
        </p:nvCxnSpPr>
        <p:spPr>
          <a:xfrm rot="16200000" flipH="1">
            <a:off x="8460109" y="4097150"/>
            <a:ext cx="2516836" cy="2330153"/>
          </a:xfrm>
          <a:prstGeom prst="bentConnector3">
            <a:avLst>
              <a:gd name="adj1" fmla="val 15939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肘形连接符 12"/>
          <p:cNvCxnSpPr/>
          <p:nvPr/>
        </p:nvCxnSpPr>
        <p:spPr>
          <a:xfrm>
            <a:off x="3168460" y="5724562"/>
            <a:ext cx="4879339" cy="502154"/>
          </a:xfrm>
          <a:prstGeom prst="bentConnector3">
            <a:avLst>
              <a:gd name="adj1" fmla="val 89058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肘形连接符 13"/>
          <p:cNvCxnSpPr/>
          <p:nvPr/>
        </p:nvCxnSpPr>
        <p:spPr>
          <a:xfrm rot="5400000">
            <a:off x="7616111" y="3044290"/>
            <a:ext cx="4387977" cy="1632160"/>
          </a:xfrm>
          <a:prstGeom prst="bentConnector3">
            <a:avLst>
              <a:gd name="adj1" fmla="val 55651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680" y="916651"/>
            <a:ext cx="11447491" cy="968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0" b="1" dirty="0" smtClean="0">
                <a:solidFill>
                  <a:srgbClr val="FFFF00"/>
                </a:solidFill>
              </a:rPr>
              <a:t>第一步：</a:t>
            </a:r>
            <a:r>
              <a:rPr lang="zh-CN" altLang="en-US" sz="1900" b="1" dirty="0" smtClean="0">
                <a:solidFill>
                  <a:srgbClr val="FFFF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计提固定资产折旧</a:t>
            </a:r>
            <a:endParaRPr lang="en-US" altLang="zh-CN" sz="1900" b="1" dirty="0" smtClean="0">
              <a:solidFill>
                <a:srgbClr val="FFFF00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+mn-ea"/>
            </a:endParaRPr>
          </a:p>
          <a:p>
            <a:r>
              <a:rPr lang="zh-CN" altLang="en-US" sz="1900" b="1" i="1" u="sng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“会计”</a:t>
            </a:r>
            <a:r>
              <a:rPr lang="zh-CN" altLang="en-US" sz="1900" b="1" dirty="0" smtClean="0">
                <a:solidFill>
                  <a:schemeClr val="bg1"/>
                </a:solidFill>
              </a:rPr>
              <a:t>到信息管理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填制成本费用表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dirty="0" smtClean="0">
                <a:solidFill>
                  <a:schemeClr val="bg1"/>
                </a:solidFill>
              </a:rPr>
              <a:t>编制固定资产明细表，</a:t>
            </a:r>
            <a:r>
              <a:rPr lang="en-US" altLang="zh-CN" sz="1900" b="1" u="sng" dirty="0" smtClean="0">
                <a:solidFill>
                  <a:schemeClr val="bg1"/>
                </a:solidFill>
              </a:rPr>
              <a:t>“</a:t>
            </a:r>
            <a:r>
              <a:rPr lang="zh-CN" altLang="en-US" sz="1900" b="1" u="sng" dirty="0" smtClean="0">
                <a:solidFill>
                  <a:schemeClr val="bg1"/>
                </a:solidFill>
              </a:rPr>
              <a:t>出纳</a:t>
            </a:r>
            <a:r>
              <a:rPr lang="en-US" altLang="zh-CN" sz="1900" b="1" u="sng" dirty="0" smtClean="0">
                <a:solidFill>
                  <a:schemeClr val="bg1"/>
                </a:solidFill>
              </a:rPr>
              <a:t>”</a:t>
            </a:r>
            <a:r>
              <a:rPr lang="zh-CN" altLang="en-US" sz="1900" b="1" dirty="0" smtClean="0">
                <a:solidFill>
                  <a:schemeClr val="bg1"/>
                </a:solidFill>
              </a:rPr>
              <a:t>在凭证录入中，</a:t>
            </a:r>
            <a:r>
              <a:rPr lang="zh-CN" altLang="en-US" sz="1900" dirty="0" smtClean="0">
                <a:solidFill>
                  <a:schemeClr val="bg1"/>
                </a:solidFill>
              </a:rPr>
              <a:t>根据固定资产明细表，在凭证录入编写固定资产折旧计提分录</a:t>
            </a:r>
            <a:r>
              <a:rPr lang="zh-CN" altLang="en-US" sz="1900" dirty="0" smtClean="0">
                <a:solidFill>
                  <a:srgbClr val="FF0000"/>
                </a:solidFill>
              </a:rPr>
              <a:t>（</a:t>
            </a:r>
            <a:r>
              <a:rPr lang="zh-CN" altLang="en-US" sz="1900" b="1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注意：起始月不用计提折旧</a:t>
            </a:r>
            <a:r>
              <a:rPr lang="en-US" altLang="zh-CN" sz="1900" b="1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</a:t>
            </a:r>
            <a:r>
              <a:rPr lang="zh-CN" altLang="en-US" sz="1900" b="1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次月起需要计提）</a:t>
            </a:r>
            <a:endParaRPr lang="zh-CN" altLang="en-US" sz="1900" b="1" dirty="0" smtClean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680" y="1883384"/>
            <a:ext cx="11447491" cy="1553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0" b="1" dirty="0" smtClean="0">
                <a:solidFill>
                  <a:srgbClr val="FFFF00"/>
                </a:solidFill>
              </a:rPr>
              <a:t>第二步：</a:t>
            </a:r>
            <a:endParaRPr lang="en-US" altLang="zh-CN" sz="1900" b="1" dirty="0" smtClean="0">
              <a:solidFill>
                <a:srgbClr val="FFFF00"/>
              </a:solidFill>
            </a:endParaRPr>
          </a:p>
          <a:p>
            <a:r>
              <a:rPr lang="zh-CN" altLang="en-US" sz="1900" b="1" dirty="0" smtClean="0">
                <a:solidFill>
                  <a:srgbClr val="FFFF00"/>
                </a:solidFill>
              </a:rPr>
              <a:t>（</a:t>
            </a:r>
            <a:r>
              <a:rPr lang="en-US" altLang="zh-CN" sz="19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1900" b="1" dirty="0" smtClean="0">
                <a:solidFill>
                  <a:srgbClr val="FFFF00"/>
                </a:solidFill>
              </a:rPr>
              <a:t>）填制工资薪酬费用分配表</a:t>
            </a:r>
            <a:endParaRPr lang="en-US" altLang="zh-CN" sz="1900" b="1" dirty="0" smtClean="0">
              <a:solidFill>
                <a:srgbClr val="FFFF00"/>
              </a:solidFill>
              <a:sym typeface="+mn-ea"/>
            </a:endParaRPr>
          </a:p>
          <a:p>
            <a:r>
              <a:rPr lang="zh-CN" altLang="en-US" sz="1900" b="1" i="1" u="sng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“会计”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到</a:t>
            </a:r>
            <a:r>
              <a:rPr lang="zh-CN"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信息管理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填制成本费用表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工资薪酬表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新增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内容录入</a:t>
            </a:r>
            <a:endParaRPr lang="en-US" altLang="zh-CN" sz="1900" b="1" dirty="0" smtClean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</a:t>
            </a:r>
            <a:r>
              <a:rPr lang="en-US" altLang="zh-CN" sz="1900" b="1" dirty="0" smtClean="0">
                <a:solidFill>
                  <a:srgbClr val="FFFF00"/>
                </a:solidFill>
              </a:rPr>
              <a:t>2</a:t>
            </a:r>
            <a:r>
              <a:rPr lang="zh-CN" altLang="en-US" sz="1900" b="1" dirty="0" smtClean="0">
                <a:solidFill>
                  <a:srgbClr val="FFFF00"/>
                </a:solidFill>
              </a:rPr>
              <a:t>）计提当月职工薪酬</a:t>
            </a:r>
            <a:endParaRPr lang="zh-CN" altLang="en-US" sz="1900" b="1" dirty="0" smtClean="0">
              <a:solidFill>
                <a:srgbClr val="FFFF00"/>
              </a:solidFill>
            </a:endParaRPr>
          </a:p>
          <a:p>
            <a:r>
              <a:rPr lang="zh-CN" altLang="en-US" sz="1900" b="1" i="1" u="sng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“总监”</a:t>
            </a:r>
            <a:r>
              <a:rPr lang="zh-CN" altLang="en-US" sz="1900" b="1" dirty="0" smtClean="0">
                <a:solidFill>
                  <a:schemeClr val="bg1"/>
                </a:solidFill>
              </a:rPr>
              <a:t>到电算化</a:t>
            </a:r>
            <a:r>
              <a:rPr lang="zh-CN" altLang="en-US" sz="1900" b="1" dirty="0" smtClean="0">
                <a:solidFill>
                  <a:schemeClr val="bg1"/>
                </a:solidFill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</a:rPr>
              <a:t>凭证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录入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录入稽核原始单据凭证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工资薪酬表</a:t>
            </a:r>
            <a:endParaRPr lang="zh-CN" altLang="en-US" sz="1900" b="1" dirty="0" smtClean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+mn-ea"/>
            </a:endParaRPr>
          </a:p>
        </p:txBody>
      </p:sp>
      <p:sp>
        <p:nvSpPr>
          <p:cNvPr id="20" name="TextBox 4"/>
          <p:cNvSpPr txBox="1"/>
          <p:nvPr/>
        </p:nvSpPr>
        <p:spPr>
          <a:xfrm>
            <a:off x="395680" y="3436681"/>
            <a:ext cx="11447491" cy="1553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0" b="1" dirty="0" smtClean="0">
                <a:solidFill>
                  <a:srgbClr val="FFFF00"/>
                </a:solidFill>
              </a:rPr>
              <a:t>第三步：</a:t>
            </a:r>
            <a:endParaRPr lang="en-US" altLang="zh-CN" sz="1900" b="1" dirty="0" smtClean="0">
              <a:solidFill>
                <a:srgbClr val="FFFF00"/>
              </a:solidFill>
            </a:endParaRPr>
          </a:p>
          <a:p>
            <a:r>
              <a:rPr lang="zh-CN" altLang="en-US" sz="1900" b="1" dirty="0" smtClean="0">
                <a:solidFill>
                  <a:srgbClr val="FFFF00"/>
                </a:solidFill>
              </a:rPr>
              <a:t>（</a:t>
            </a:r>
            <a:r>
              <a:rPr lang="en-US" altLang="zh-CN" sz="19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1900" b="1" dirty="0" smtClean="0">
                <a:solidFill>
                  <a:srgbClr val="FFFF00"/>
                </a:solidFill>
              </a:rPr>
              <a:t>）填制制造费用分配表</a:t>
            </a:r>
            <a:endParaRPr lang="en-US" altLang="zh-CN" sz="1900" b="1" dirty="0" smtClean="0">
              <a:solidFill>
                <a:srgbClr val="FFFF00"/>
              </a:solidFill>
              <a:sym typeface="+mn-ea"/>
            </a:endParaRPr>
          </a:p>
          <a:p>
            <a:r>
              <a:rPr lang="zh-CN" altLang="en-US" sz="1900" b="1" i="1" u="sng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“会计”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到</a:t>
            </a:r>
            <a:r>
              <a:rPr lang="zh-CN"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信息管理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填制成本费用表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制造费用分配表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新增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内容录入</a:t>
            </a:r>
            <a:endParaRPr lang="en-US" altLang="zh-CN" sz="1900" b="1" dirty="0" smtClean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</a:t>
            </a:r>
            <a:r>
              <a:rPr lang="en-US" altLang="zh-CN" sz="1900" b="1" dirty="0" smtClean="0">
                <a:solidFill>
                  <a:srgbClr val="FFFF00"/>
                </a:solidFill>
              </a:rPr>
              <a:t>2</a:t>
            </a:r>
            <a:r>
              <a:rPr lang="zh-CN" altLang="en-US" sz="1900" b="1" dirty="0" smtClean="0">
                <a:solidFill>
                  <a:srgbClr val="FFFF00"/>
                </a:solidFill>
              </a:rPr>
              <a:t>）结转制造费用</a:t>
            </a:r>
            <a:endParaRPr lang="zh-CN" altLang="en-US" sz="1900" b="1" dirty="0" smtClean="0">
              <a:solidFill>
                <a:srgbClr val="FFFF00"/>
              </a:solidFill>
            </a:endParaRPr>
          </a:p>
          <a:p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“</a:t>
            </a:r>
            <a:r>
              <a:rPr lang="zh-CN" altLang="en-US" sz="1900" b="1" i="1" u="sng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总监”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到电算化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凭证录入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录入稽核原始单据凭证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制造费用分配表</a:t>
            </a:r>
            <a:endParaRPr lang="zh-CN" altLang="en-US" sz="1900" b="1" dirty="0" smtClean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+mn-ea"/>
            </a:endParaRPr>
          </a:p>
        </p:txBody>
      </p:sp>
      <p:sp>
        <p:nvSpPr>
          <p:cNvPr id="21" name="TextBox 5"/>
          <p:cNvSpPr txBox="1"/>
          <p:nvPr/>
        </p:nvSpPr>
        <p:spPr>
          <a:xfrm>
            <a:off x="395680" y="5073816"/>
            <a:ext cx="11447491" cy="1583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0" b="1" dirty="0" smtClean="0">
                <a:solidFill>
                  <a:srgbClr val="FFFF00"/>
                </a:solidFill>
              </a:rPr>
              <a:t>第四步：</a:t>
            </a:r>
            <a:endParaRPr lang="en-US" altLang="zh-CN" sz="1900" b="1" dirty="0" smtClean="0">
              <a:solidFill>
                <a:srgbClr val="FFFF00"/>
              </a:solidFill>
            </a:endParaRPr>
          </a:p>
          <a:p>
            <a:r>
              <a:rPr lang="zh-CN" altLang="en-US" sz="1900" b="1" dirty="0" smtClean="0">
                <a:solidFill>
                  <a:srgbClr val="FFFF00"/>
                </a:solidFill>
              </a:rPr>
              <a:t>（</a:t>
            </a:r>
            <a:r>
              <a:rPr lang="en-US" altLang="zh-CN" sz="19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1900" b="1" dirty="0" smtClean="0">
                <a:solidFill>
                  <a:srgbClr val="FFFF00"/>
                </a:solidFill>
              </a:rPr>
              <a:t>）填制完工产品和在产品分配表</a:t>
            </a:r>
            <a:endParaRPr lang="en-US" altLang="zh-CN" sz="1900" b="1" dirty="0" smtClean="0">
              <a:solidFill>
                <a:srgbClr val="FFFF00"/>
              </a:solidFill>
              <a:sym typeface="+mn-ea"/>
            </a:endParaRPr>
          </a:p>
          <a:p>
            <a:r>
              <a:rPr lang="zh-CN" altLang="en-US" sz="1900" b="1" i="1" u="sng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“会计”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到</a:t>
            </a:r>
            <a:r>
              <a:rPr lang="zh-CN" sz="20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信息管理</a:t>
            </a:r>
            <a:r>
              <a:rPr sz="20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20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填制成本费用表</a:t>
            </a:r>
            <a:r>
              <a:rPr sz="20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20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完工产品和在产品分配表</a:t>
            </a:r>
            <a:r>
              <a:rPr sz="20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20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新增→内容录入</a:t>
            </a:r>
            <a:endParaRPr lang="en-US" altLang="zh-CN" sz="1900" b="1" dirty="0" smtClean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</a:t>
            </a:r>
            <a:r>
              <a:rPr lang="en-US" altLang="zh-CN" sz="1900" b="1" dirty="0" smtClean="0">
                <a:solidFill>
                  <a:srgbClr val="FFFF00"/>
                </a:solidFill>
              </a:rPr>
              <a:t>2</a:t>
            </a:r>
            <a:r>
              <a:rPr lang="zh-CN" altLang="en-US" sz="1900" b="1" dirty="0" smtClean="0">
                <a:solidFill>
                  <a:srgbClr val="FFFF00"/>
                </a:solidFill>
              </a:rPr>
              <a:t>）结转完工产品成本</a:t>
            </a:r>
            <a:endParaRPr lang="zh-CN" altLang="en-US" sz="1900" b="1" dirty="0" smtClean="0">
              <a:solidFill>
                <a:srgbClr val="FFFF00"/>
              </a:solidFill>
            </a:endParaRPr>
          </a:p>
          <a:p>
            <a:r>
              <a:rPr lang="zh-CN" altLang="en-US" sz="1900" b="1" i="1" u="sng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“总监”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到</a:t>
            </a:r>
            <a:r>
              <a:rPr lang="zh-CN" altLang="en-US" sz="20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电算化</a:t>
            </a:r>
            <a:r>
              <a:rPr sz="20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20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凭证录入</a:t>
            </a:r>
            <a:r>
              <a:rPr sz="20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20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录入稽核原始单据凭证</a:t>
            </a:r>
            <a:r>
              <a:rPr sz="20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20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完工产品和在产品分配表</a:t>
            </a:r>
            <a:endParaRPr lang="zh-CN" altLang="en-US" sz="2000" b="1" dirty="0" smtClean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680" y="206231"/>
            <a:ext cx="11649343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月末资产折旧表及各分配表注意事项（</a:t>
            </a:r>
            <a:r>
              <a:rPr lang="zh-CN" altLang="en-US" b="1" dirty="0" smtClean="0">
                <a:solidFill>
                  <a:srgbClr val="FFFF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重要：一定要按顺序做，不能跳步！！！） </a:t>
            </a:r>
            <a:r>
              <a:rPr lang="zh-CN" altLang="en-US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：</a:t>
            </a:r>
            <a:endParaRPr lang="zh-CN" altLang="en-US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图片 67" descr="捕获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054" y="922192"/>
            <a:ext cx="7516275" cy="5477640"/>
          </a:xfrm>
          <a:prstGeom prst="rect">
            <a:avLst/>
          </a:prstGeom>
        </p:spPr>
      </p:pic>
      <p:sp>
        <p:nvSpPr>
          <p:cNvPr id="70" name="左箭头标注 69"/>
          <p:cNvSpPr/>
          <p:nvPr/>
        </p:nvSpPr>
        <p:spPr>
          <a:xfrm>
            <a:off x="7846329" y="3739487"/>
            <a:ext cx="4189863" cy="178577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03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财务总监负责无附件凭证、录入稽核原始单据凭证由谁录入</a:t>
            </a:r>
            <a:endParaRPr lang="zh-CN" altLang="en-US" sz="2800" dirty="0"/>
          </a:p>
        </p:txBody>
      </p:sp>
      <p:sp>
        <p:nvSpPr>
          <p:cNvPr id="71" name="圆角矩形 70"/>
          <p:cNvSpPr/>
          <p:nvPr/>
        </p:nvSpPr>
        <p:spPr>
          <a:xfrm>
            <a:off x="5295331" y="4004797"/>
            <a:ext cx="2238233" cy="11813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0054" y="302580"/>
            <a:ext cx="5208569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第三步（</a:t>
            </a:r>
            <a:r>
              <a:rPr lang="en-US" altLang="zh-CN" sz="2000" dirty="0" smtClean="0"/>
              <a:t>2</a:t>
            </a:r>
            <a:r>
              <a:rPr lang="zh-CN" altLang="en-US" sz="2000" dirty="0" smtClean="0"/>
              <a:t>）：总监结转制造费用</a:t>
            </a:r>
            <a:endParaRPr lang="en-US" altLang="zh-CN" sz="2000" dirty="0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4" y="1866605"/>
            <a:ext cx="11694686" cy="417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64416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3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2"/>
  <p:tag name="KSO_WM_UNIT_DEC_AREA_ID" val="9e5afc8ee33a43e78c70eb148f3489e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5f773f97d54ca1aaa52f6de47fff7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4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3"/>
  <p:tag name="KSO_WM_UNIT_DEC_AREA_ID" val="72ee56c2083c41ae9b827cfade36e0d1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e7e11dd94bb4e70af376c8ec9526cbd"/>
</p:tagLst>
</file>

<file path=ppt/tags/tag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14209_1*b*1"/>
  <p:tag name="KSO_WM_TEMPLATE_CATEGORY" val="custom"/>
  <p:tag name="KSO_WM_TEMPLATE_INDEX" val="20214209"/>
  <p:tag name="KSO_WM_UNIT_LAYERLEVEL" val="1"/>
  <p:tag name="KSO_WM_TAG_VERSION" val="1.0"/>
  <p:tag name="KSO_WM_BEAUTIFY_FLAG" val="#wm#"/>
  <p:tag name="KSO_WM_UNIT_PRESET_TEXT" val="单击此处添加副标题内容"/>
  <p:tag name="KSO_WM_UNIT_DEFAULT_FONT" val="14;18;2"/>
  <p:tag name="KSO_WM_UNIT_BLOCK" val="0"/>
  <p:tag name="KSO_WM_UNIT_DEC_AREA_ID" val="9f1078d1e0824bfb96b7958ffd0ea68c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b04d95af53d648a3b700c72e347c9c5f"/>
  <p:tag name="KSO_WM_UNIT_TEXT_FILL_FORE_SCHEMECOLOR_INDEX_BRIGHTNESS" val="0.35"/>
  <p:tag name="KSO_WM_UNIT_TEXT_FILL_FORE_SCHEMECOLOR_INDEX" val="13"/>
  <p:tag name="KSO_WM_UNIT_TEXT_FILL_TYPE" val="1"/>
  <p:tag name="KSO_WM_TEMPLATE_ASSEMBLE_XID" val="5fa279c9a8fc48be8082a55d"/>
  <p:tag name="KSO_WM_TEMPLATE_ASSEMBLE_GROUPID" val="5fa2545858547e52881ef09f"/>
</p:tagLst>
</file>

<file path=ppt/tags/tag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4209_1*a*1"/>
  <p:tag name="KSO_WM_TEMPLATE_CATEGORY" val="custom"/>
  <p:tag name="KSO_WM_TEMPLATE_INDEX" val="20214209"/>
  <p:tag name="KSO_WM_UNIT_LAYERLEVEL" val="1"/>
  <p:tag name="KSO_WM_TAG_VERSION" val="1.0"/>
  <p:tag name="KSO_WM_BEAUTIFY_FLAG" val="#wm#"/>
  <p:tag name="KSO_WM_UNIT_PRESET_TEXT" val="单击添加大标题"/>
  <p:tag name="KSO_WM_UNIT_DEFAULT_FONT" val="40;56;4"/>
  <p:tag name="KSO_WM_UNIT_BLOCK" val="0"/>
  <p:tag name="KSO_WM_UNIT_DEC_AREA_ID" val="c1c7cbf68c9f49b1b8a09906d7f339ac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b04d95af53d648a3b700c72e347c9c5f"/>
  <p:tag name="KSO_WM_UNIT_TEXT_FILL_FORE_SCHEMECOLOR_INDEX_BRIGHTNESS" val="0.15"/>
  <p:tag name="KSO_WM_UNIT_TEXT_FILL_FORE_SCHEMECOLOR_INDEX" val="13"/>
  <p:tag name="KSO_WM_UNIT_TEXT_FILL_TYPE" val="1"/>
  <p:tag name="KSO_WM_TEMPLATE_ASSEMBLE_XID" val="5fa279c9a8fc48be8082a55d"/>
  <p:tag name="KSO_WM_TEMPLATE_ASSEMBLE_GROUPID" val="5fa2545858547e52881ef09f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3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2"/>
  <p:tag name="KSO_WM_UNIT_DEC_AREA_ID" val="869a23fa4d4f483993c364a2b4720eb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1d80b1e62b46e9ac84e460bfbfa79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4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3"/>
  <p:tag name="KSO_WM_UNIT_DEC_AREA_ID" val="1d0564c226314c17b26908c7824c7e2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6df8a6ef24e4d719f5e10a444badb4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3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2"/>
  <p:tag name="KSO_WM_UNIT_DEC_AREA_ID" val="869a23fa4d4f483993c364a2b4720eb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1d80b1e62b46e9ac84e460bfbfa796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4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3"/>
  <p:tag name="KSO_WM_UNIT_DEC_AREA_ID" val="1d0564c226314c17b26908c7824c7e2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6df8a6ef24e4d719f5e10a444badb4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2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1"/>
  <p:tag name="KSO_WM_UNIT_DEC_AREA_ID" val="a847098c1d37458ea7c587ef09037915"/>
  <p:tag name="KSO_WM_UNIT_DECORATE_INFO" val=""/>
  <p:tag name="KSO_WM_UNIT_SM_LIMIT_TYPE" val=""/>
  <p:tag name="KSO_WM_CHIP_FILLAREA_FILL_RULE" val="{&quot;fill_align&quot;:&quot;lm&quot;,&quot;fill_effect&quot;:[],&quot;fill_mode&quot;:&quot;adaptive&quot;,&quot;sacle_strategy&quot;:&quot;stretch&quot;}"/>
  <p:tag name="KSO_WM_ASSEMBLE_CHIP_INDEX" val="9262f1c6465f4f8b9b023ae2fbe0bee0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3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2"/>
  <p:tag name="KSO_WM_UNIT_DEC_AREA_ID" val="967e744817b1436f98d0b2e544f98d2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c4b050f1a5348bb845d4fb3f47f3348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64416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3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2"/>
  <p:tag name="KSO_WM_UNIT_DEC_AREA_ID" val="869a23fa4d4f483993c364a2b4720eb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1d80b1e62b46e9ac84e460bfbfa796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4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3"/>
  <p:tag name="KSO_WM_UNIT_DEC_AREA_ID" val="1d0564c226314c17b26908c7824c7e2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6df8a6ef24e4d719f5e10a444badb4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3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2"/>
  <p:tag name="KSO_WM_UNIT_DEC_AREA_ID" val="869a23fa4d4f483993c364a2b4720eb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1d80b1e62b46e9ac84e460bfbfa796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4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3"/>
  <p:tag name="KSO_WM_UNIT_DEC_AREA_ID" val="1d0564c226314c17b26908c7824c7e2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6df8a6ef24e4d719f5e10a444badb4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3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2"/>
  <p:tag name="KSO_WM_UNIT_DEC_AREA_ID" val="869a23fa4d4f483993c364a2b4720eb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1d80b1e62b46e9ac84e460bfbfa796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4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3"/>
  <p:tag name="KSO_WM_UNIT_DEC_AREA_ID" val="1d0564c226314c17b26908c7824c7e2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6df8a6ef24e4d719f5e10a444badb4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14209_1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CHIP_GROUPID" val="5fa2545858547e52881ef09f"/>
  <p:tag name="KSO_WM_CHIP_XID" val="5fa2545858547e52881ef0a0"/>
  <p:tag name="KSO_WM_UNIT_DEC_AREA_ID" val="cb6b78d052f243c5a104678130837db4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606c7d0744f4a988ef6e013bf3d85cb"/>
</p:tagLst>
</file>

<file path=ppt/tags/tag2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14209_1*b*1"/>
  <p:tag name="KSO_WM_TEMPLATE_CATEGORY" val="custom"/>
  <p:tag name="KSO_WM_TEMPLATE_INDEX" val="20214209"/>
  <p:tag name="KSO_WM_UNIT_LAYERLEVEL" val="1"/>
  <p:tag name="KSO_WM_TAG_VERSION" val="1.0"/>
  <p:tag name="KSO_WM_BEAUTIFY_FLAG" val="#wm#"/>
  <p:tag name="KSO_WM_UNIT_PRESET_TEXT" val="单/击/此/处/添/加/副/标/题/内/容"/>
  <p:tag name="KSO_WM_UNIT_DEFAULT_FONT" val="18;24;2"/>
  <p:tag name="KSO_WM_UNIT_BLOCK" val="0"/>
  <p:tag name="KSO_WM_UNIT_DEC_AREA_ID" val="fe19d525326c462c9c9999435d666f3b"/>
  <p:tag name="KSO_WM_CHIP_GROUPID" val="5ebe02890ac41c4a0a525572"/>
  <p:tag name="KSO_WM_CHIP_XID" val="5ebe02890ac41c4a0a525573"/>
  <p:tag name="KSO_WM_CHIP_FILLAREA_FILL_RULE" val="{&quot;fill_align&quot;:&quot;cm&quot;,&quot;fill_mode&quot;:&quot;adaptive&quot;,&quot;sacle_strategy&quot;:&quot;smart&quot;}"/>
  <p:tag name="KSO_WM_ASSEMBLE_CHIP_INDEX" val="bd594cc6567b4264bf43da5e2b1e065e"/>
  <p:tag name="KSO_WM_UNIT_TEXT_FILL_FORE_SCHEMECOLOR_INDEX_BRIGHTNESS" val="0.35"/>
  <p:tag name="KSO_WM_UNIT_TEXT_FILL_FORE_SCHEMECOLOR_INDEX" val="13"/>
  <p:tag name="KSO_WM_UNIT_TEXT_FILL_TYPE" val="1"/>
  <p:tag name="KSO_WM_TEMPLATE_ASSEMBLE_XID" val="5fa279c9a8fc48be8082a5a0"/>
  <p:tag name="KSO_WM_TEMPLATE_ASSEMBLE_GROUPID" val="5fa2545858547e52881ef09f"/>
</p:tagLst>
</file>

<file path=ppt/tags/tag2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4209_1*a*1"/>
  <p:tag name="KSO_WM_TEMPLATE_CATEGORY" val="custom"/>
  <p:tag name="KSO_WM_TEMPLATE_INDEX" val="20214209"/>
  <p:tag name="KSO_WM_UNIT_LAYERLEVEL" val="1"/>
  <p:tag name="KSO_WM_TAG_VERSION" val="1.0"/>
  <p:tag name="KSO_WM_BEAUTIFY_FLAG" val="#wm#"/>
  <p:tag name="KSO_WM_UNIT_PRESET_TEXT" val="谢谢观看"/>
  <p:tag name="KSO_WM_UNIT_DEFAULT_FONT" val="66;81;4"/>
  <p:tag name="KSO_WM_UNIT_BLOCK" val="0"/>
  <p:tag name="KSO_WM_UNIT_DEC_AREA_ID" val="3672862de42843da86096f1aec78e39a"/>
  <p:tag name="KSO_WM_CHIP_GROUPID" val="5ebe02890ac41c4a0a525572"/>
  <p:tag name="KSO_WM_CHIP_XID" val="5ebe02890ac41c4a0a525573"/>
  <p:tag name="KSO_WM_CHIP_FILLAREA_FILL_RULE" val="{&quot;fill_align&quot;:&quot;cm&quot;,&quot;fill_mode&quot;:&quot;adaptive&quot;,&quot;sacle_strategy&quot;:&quot;smart&quot;}"/>
  <p:tag name="KSO_WM_ASSEMBLE_CHIP_INDEX" val="bd594cc6567b4264bf43da5e2b1e065e"/>
  <p:tag name="KSO_WM_UNIT_TEXT_FILL_FORE_SCHEMECOLOR_INDEX_BRIGHTNESS" val="0.15"/>
  <p:tag name="KSO_WM_UNIT_TEXT_FILL_FORE_SCHEMECOLOR_INDEX" val="13"/>
  <p:tag name="KSO_WM_UNIT_TEXT_FILL_TYPE" val="1"/>
  <p:tag name="KSO_WM_TEMPLATE_ASSEMBLE_XID" val="5fa279c9a8fc48be8082a5a0"/>
  <p:tag name="KSO_WM_TEMPLATE_ASSEMBLE_GROUPID" val="5fa2545858547e52881ef09f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3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2"/>
  <p:tag name="KSO_WM_UNIT_DEC_AREA_ID" val="869a23fa4d4f483993c364a2b4720eb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1d80b1e62b46e9ac84e460bfbfa796"/>
  <p:tag name="KSO_WM_SLIDE_BACKGROUND_TYPE" val="general"/>
</p:tagLst>
</file>

<file path=ppt/tags/tag3.xml><?xml version="1.0" encoding="utf-8"?>
<p:tagLst xmlns:p="http://schemas.openxmlformats.org/presentationml/2006/main">
  <p:tag name="KSO_WM_TEMPLATE_CATEGORY" val="custom"/>
  <p:tag name="KSO_WM_TEMPLATE_INDEX" val="20164416"/>
  <p:tag name="KSO_WM_TAG_VERSION" val="1.0"/>
  <p:tag name="KSO_WM_BEAUTIFY_FLAG" val="#wm#"/>
  <p:tag name="KSO_WM_TEMPLATE_THUMBS_INDEX" val="1、2、3、4、5、6、7、8、9、10、1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4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3"/>
  <p:tag name="KSO_WM_UNIT_DEC_AREA_ID" val="1d0564c226314c17b26908c7824c7e2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6df8a6ef24e4d719f5e10a444badb41"/>
  <p:tag name="KSO_WM_SLIDE_BACKGROUND_TYPE" val="general"/>
</p:tagLst>
</file>

<file path=ppt/tags/tag31.xml><?xml version="1.0" encoding="utf-8"?>
<p:tagLst xmlns:p="http://schemas.openxmlformats.org/presentationml/2006/main">
  <p:tag name="KSO_WM_SLIDE_BACKGROUND_TYPE" val="general"/>
</p:tagLst>
</file>

<file path=ppt/tags/tag32.xml><?xml version="1.0" encoding="utf-8"?>
<p:tagLst xmlns:p="http://schemas.openxmlformats.org/presentationml/2006/main">
  <p:tag name="KSO_WM_SLIDE_BACKGROUND_TYPE" val="general"/>
</p:tagLst>
</file>

<file path=ppt/tags/tag33.xml><?xml version="1.0" encoding="utf-8"?>
<p:tagLst xmlns:p="http://schemas.openxmlformats.org/presentationml/2006/main">
  <p:tag name="KSO_WM_SLIDE_BACKGROUND_TYPE" val="general"/>
</p:tagLst>
</file>

<file path=ppt/tags/tag34.xml><?xml version="1.0" encoding="utf-8"?>
<p:tagLst xmlns:p="http://schemas.openxmlformats.org/presentationml/2006/main">
  <p:tag name="KSO_WM_SLIDE_BACKGROUND_TYPE" val="general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5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CHIP_GROUPID" val="5fa2545858547e52881ef09f"/>
  <p:tag name="KSO_WM_CHIP_XID" val="5fa2545858547e52881ef0a4"/>
  <p:tag name="KSO_WM_UNIT_DEC_AREA_ID" val="0e5bbd1d10f04570b347d8fe16f3c36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d876fbf183d04eca8e37085de85203eb"/>
  <p:tag name="KSO_WM_SLIDE_BACKGROUND_TYPE" val="frame"/>
  <p:tag name="KSO_WM_UNIT_TEXT_FILL_FORE_SCHEMECOLOR_INDEX_BRIGHTNESS" val="0"/>
  <p:tag name="KSO_WM_UNIT_TEXT_FILL_FORE_SCHEMECOLOR_INDEX" val="2"/>
  <p:tag name="KSO_WM_UNIT_TEXT_FILL_TYPE" val="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3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2"/>
  <p:tag name="KSO_WM_UNIT_DEC_AREA_ID" val="324d56a4f90c4695aa4dbb5c3fbf0c5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dca13af55ba447798c8125a168543f4a"/>
  <p:tag name="KSO_WM_SLIDE_BACKGROUND_TYPE" val="frame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4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3"/>
  <p:tag name="KSO_WM_UNIT_DEC_AREA_ID" val="27e64f6ebb9148c2ad416d102f1e468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36048bed7fe4789a96d1e818d8e8c00"/>
  <p:tag name="KSO_WM_SLIDE_BACKGROUND_TYPE" val="frame"/>
</p:tagLst>
</file>

<file path=ppt/tags/tag38.xml><?xml version="1.0" encoding="utf-8"?>
<p:tagLst xmlns:p="http://schemas.openxmlformats.org/presentationml/2006/main">
  <p:tag name="KSO_WM_SLIDE_BACKGROUND_TYPE" val="frame"/>
</p:tagLst>
</file>

<file path=ppt/tags/tag39.xml><?xml version="1.0" encoding="utf-8"?>
<p:tagLst xmlns:p="http://schemas.openxmlformats.org/presentationml/2006/main">
  <p:tag name="KSO_WM_SLIDE_BACKGROUND_TYPE" val="frame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14209_1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CHIP_GROUPID" val="5fa2545858547e52881ef09f"/>
  <p:tag name="KSO_WM_CHIP_XID" val="5fa2545858547e52881ef0a0"/>
  <p:tag name="KSO_WM_UNIT_DEC_AREA_ID" val="cb6b78d052f243c5a104678130837db4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606c7d0744f4a988ef6e013bf3d85cb"/>
</p:tagLst>
</file>

<file path=ppt/tags/tag40.xml><?xml version="1.0" encoding="utf-8"?>
<p:tagLst xmlns:p="http://schemas.openxmlformats.org/presentationml/2006/main">
  <p:tag name="KSO_WM_SLIDE_BACKGROUND_TYPE" val="frame"/>
</p:tagLst>
</file>

<file path=ppt/tags/tag41.xml><?xml version="1.0" encoding="utf-8"?>
<p:tagLst xmlns:p="http://schemas.openxmlformats.org/presentationml/2006/main">
  <p:tag name="KSO_WM_SLIDE_BACKGROUND_TYPE" val="frame"/>
</p:tagLst>
</file>

<file path=ppt/tags/tag42.xml><?xml version="1.0" encoding="utf-8"?>
<p:tagLst xmlns:p="http://schemas.openxmlformats.org/presentationml/2006/main">
  <p:tag name="KSO_WM_SLIDE_BACKGROUND_TYPE" val="frame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5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CHIP_GROUPID" val="5fa2545858547e52881ef09f"/>
  <p:tag name="KSO_WM_CHIP_XID" val="5fa2545858547e52881ef0a4"/>
  <p:tag name="KSO_WM_UNIT_DEC_AREA_ID" val="87fd1d56b2904c17835c8d13af0f355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dcacd00c9b9742d4ba2113936bd7d372"/>
  <p:tag name="KSO_WM_SLIDE_BACKGROUND_TYPE" val="leftRight"/>
  <p:tag name="KSO_WM_UNIT_TEXT_FILL_FORE_SCHEMECOLOR_INDEX_BRIGHTNESS" val="0"/>
  <p:tag name="KSO_WM_UNIT_TEXT_FILL_FORE_SCHEMECOLOR_INDEX" val="2"/>
  <p:tag name="KSO_WM_UNIT_TEXT_FILL_TYPE" val="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3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2"/>
  <p:tag name="KSO_WM_UNIT_DEC_AREA_ID" val="9523092e51714e58b293ddd884d46d7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cdb51ddceb94c38b7857ef310d1c498"/>
  <p:tag name="KSO_WM_SLIDE_BACKGROUND_TYPE" val="leftRight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4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3"/>
  <p:tag name="KSO_WM_UNIT_DEC_AREA_ID" val="f3b03e95ef704849904dd9dea27dc58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f199bca421fb42ef9f277639ca7edd31"/>
  <p:tag name="KSO_WM_SLIDE_BACKGROUND_TYPE" val="leftRight"/>
</p:tagLst>
</file>

<file path=ppt/tags/tag46.xml><?xml version="1.0" encoding="utf-8"?>
<p:tagLst xmlns:p="http://schemas.openxmlformats.org/presentationml/2006/main">
  <p:tag name="KSO_WM_SLIDE_BACKGROUND_TYPE" val="leftRight"/>
</p:tagLst>
</file>

<file path=ppt/tags/tag47.xml><?xml version="1.0" encoding="utf-8"?>
<p:tagLst xmlns:p="http://schemas.openxmlformats.org/presentationml/2006/main">
  <p:tag name="KSO_WM_SLIDE_BACKGROUND_TYPE" val="leftRight"/>
</p:tagLst>
</file>

<file path=ppt/tags/tag48.xml><?xml version="1.0" encoding="utf-8"?>
<p:tagLst xmlns:p="http://schemas.openxmlformats.org/presentationml/2006/main">
  <p:tag name="KSO_WM_SLIDE_BACKGROUND_TYPE" val="leftRight"/>
</p:tagLst>
</file>

<file path=ppt/tags/tag49.xml><?xml version="1.0" encoding="utf-8"?>
<p:tagLst xmlns:p="http://schemas.openxmlformats.org/presentationml/2006/main">
  <p:tag name="KSO_WM_SLIDE_BACKGROUND_TYPE" val="leftRight"/>
</p:tagLst>
</file>

<file path=ppt/tags/tag5.xml><?xml version="1.0" encoding="utf-8"?>
<p:tagLst xmlns:p="http://schemas.openxmlformats.org/presentationml/2006/main">
  <p:tag name="KSO_WM_UNIT_ISCONTENTSTITLE" val="0"/>
  <p:tag name="KSO_WM_UNIT_ISNUMDGMTITLE" val="0"/>
  <p:tag name="KSO_WM_UNIT_PRESET_TEXT" val="单/击/此/处/添/加/副/标/题/内/容"/>
  <p:tag name="KSO_WM_UNIT_NOCLEAR" val="0"/>
  <p:tag name="KSO_WM_UNIT_VALUE" val="7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14209_1*b*1"/>
  <p:tag name="KSO_WM_TEMPLATE_CATEGORY" val="custom"/>
  <p:tag name="KSO_WM_TEMPLATE_INDEX" val="20214209"/>
  <p:tag name="KSO_WM_UNIT_LAYERLEVEL" val="1"/>
  <p:tag name="KSO_WM_TAG_VERSION" val="1.0"/>
  <p:tag name="KSO_WM_BEAUTIFY_FLAG" val="#wm#"/>
  <p:tag name="KSO_WM_UNIT_DEFAULT_FONT" val="18;24;2"/>
  <p:tag name="KSO_WM_UNIT_BLOCK" val="0"/>
  <p:tag name="KSO_WM_UNIT_DEC_AREA_ID" val="e204e8bda20040b5a60fdfc21cf2b136"/>
  <p:tag name="KSO_WM_CHIP_GROUPID" val="5ebd07790ac41c4a0a525419"/>
  <p:tag name="KSO_WM_CHIP_XID" val="5ebd07790ac41c4a0a52541a"/>
  <p:tag name="KSO_WM_CHIP_FILLAREA_FILL_RULE" val="{&quot;fill_align&quot;:&quot;cm&quot;,&quot;fill_mode&quot;:&quot;adaptive&quot;,&quot;sacle_strategy&quot;:&quot;smart&quot;}"/>
  <p:tag name="KSO_WM_ASSEMBLE_CHIP_INDEX" val="52522d58e7ff4f799ec93cbff49ad77b"/>
  <p:tag name="KSO_WM_UNIT_TEXT_FILL_FORE_SCHEMECOLOR_INDEX_BRIGHTNESS" val="0.35"/>
  <p:tag name="KSO_WM_UNIT_TEXT_FILL_FORE_SCHEMECOLOR_INDEX" val="13"/>
  <p:tag name="KSO_WM_UNIT_TEXT_FILL_TYPE" val="1"/>
  <p:tag name="KSO_WM_TEMPLATE_ASSEMBLE_XID" val="5fa279c9a8fc48be8082a57c"/>
  <p:tag name="KSO_WM_TEMPLATE_ASSEMBLE_GROUPID" val="5fa2545858547e52881ef09f"/>
</p:tagLst>
</file>

<file path=ppt/tags/tag50.xml><?xml version="1.0" encoding="utf-8"?>
<p:tagLst xmlns:p="http://schemas.openxmlformats.org/presentationml/2006/main">
  <p:tag name="KSO_WM_SLIDE_BACKGROUND_TYPE" val="leftRight"/>
</p:tagLst>
</file>

<file path=ppt/tags/tag51.xml><?xml version="1.0" encoding="utf-8"?>
<p:tagLst xmlns:p="http://schemas.openxmlformats.org/presentationml/2006/main">
  <p:tag name="KSO_WM_SLIDE_BACKGROUND_TYPE" val="leftRight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5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CHIP_GROUPID" val="5fa2545858547e52881ef09f"/>
  <p:tag name="KSO_WM_CHIP_XID" val="5fa2545858547e52881ef0a4"/>
  <p:tag name="KSO_WM_UNIT_DEC_AREA_ID" val="c77794505ddc470982fbc0bff72883c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8bd8ec5476842d0a55b5a939a2591b1"/>
  <p:tag name="KSO_WM_SLIDE_BACKGROUND_TYPE" val="topBottom"/>
  <p:tag name="KSO_WM_UNIT_TEXT_FILL_FORE_SCHEMECOLOR_INDEX_BRIGHTNESS" val="0"/>
  <p:tag name="KSO_WM_UNIT_TEXT_FILL_FORE_SCHEMECOLOR_INDEX" val="2"/>
  <p:tag name="KSO_WM_UNIT_TEXT_FILL_TYPE" val="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3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2"/>
  <p:tag name="KSO_WM_UNIT_DEC_AREA_ID" val="6cf6a84738924ff986266a68e133b32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849bd5afedb406abac3457368d320e7"/>
  <p:tag name="KSO_WM_SLIDE_BACKGROUND_TYPE" val="topBottom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4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3"/>
  <p:tag name="KSO_WM_UNIT_DEC_AREA_ID" val="7a04c84da40e4288bb312d6421a3e75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784dd41ead34b8382c3bb11213207a1"/>
  <p:tag name="KSO_WM_SLIDE_BACKGROUND_TYPE" val="topBottom"/>
</p:tagLst>
</file>

<file path=ppt/tags/tag55.xml><?xml version="1.0" encoding="utf-8"?>
<p:tagLst xmlns:p="http://schemas.openxmlformats.org/presentationml/2006/main">
  <p:tag name="KSO_WM_SLIDE_BACKGROUND_TYPE" val="topBottom"/>
</p:tagLst>
</file>

<file path=ppt/tags/tag56.xml><?xml version="1.0" encoding="utf-8"?>
<p:tagLst xmlns:p="http://schemas.openxmlformats.org/presentationml/2006/main">
  <p:tag name="KSO_WM_SLIDE_BACKGROUND_TYPE" val="topBottom"/>
</p:tagLst>
</file>

<file path=ppt/tags/tag57.xml><?xml version="1.0" encoding="utf-8"?>
<p:tagLst xmlns:p="http://schemas.openxmlformats.org/presentationml/2006/main">
  <p:tag name="KSO_WM_SLIDE_BACKGROUND_TYPE" val="topBottom"/>
</p:tagLst>
</file>

<file path=ppt/tags/tag58.xml><?xml version="1.0" encoding="utf-8"?>
<p:tagLst xmlns:p="http://schemas.openxmlformats.org/presentationml/2006/main">
  <p:tag name="KSO_WM_SLIDE_BACKGROUND_TYPE" val="topBottom"/>
</p:tagLst>
</file>

<file path=ppt/tags/tag59.xml><?xml version="1.0" encoding="utf-8"?>
<p:tagLst xmlns:p="http://schemas.openxmlformats.org/presentationml/2006/main">
  <p:tag name="KSO_WM_SLIDE_BACKGROUND_TYPE" val="topBottom"/>
</p:tagLst>
</file>

<file path=ppt/tags/tag6.xml><?xml version="1.0" encoding="utf-8"?>
<p:tagLst xmlns:p="http://schemas.openxmlformats.org/presentationml/2006/main">
  <p:tag name="KSO_WM_UNIT_ISCONTENTSTITLE" val="0"/>
  <p:tag name="KSO_WM_UNIT_ISNUMDGMTITLE" val="0"/>
  <p:tag name="KSO_WM_UNIT_PRESET_TEXT" val="大数据与人工智能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4209_1*a*1"/>
  <p:tag name="KSO_WM_TEMPLATE_CATEGORY" val="custom"/>
  <p:tag name="KSO_WM_TEMPLATE_INDEX" val="20214209"/>
  <p:tag name="KSO_WM_UNIT_LAYERLEVEL" val="1"/>
  <p:tag name="KSO_WM_TAG_VERSION" val="1.0"/>
  <p:tag name="KSO_WM_BEAUTIFY_FLAG" val="#wm#"/>
  <p:tag name="KSO_WM_UNIT_DEFAULT_FONT" val="54;82;4"/>
  <p:tag name="KSO_WM_UNIT_BLOCK" val="0"/>
  <p:tag name="KSO_WM_UNIT_DEC_AREA_ID" val="be6fa09cc87a43f0a01dbd139fb89382"/>
  <p:tag name="KSO_WM_CHIP_GROUPID" val="5ebd07790ac41c4a0a525419"/>
  <p:tag name="KSO_WM_CHIP_XID" val="5ebd07790ac41c4a0a52541a"/>
  <p:tag name="KSO_WM_CHIP_FILLAREA_FILL_RULE" val="{&quot;fill_align&quot;:&quot;cm&quot;,&quot;fill_mode&quot;:&quot;adaptive&quot;,&quot;sacle_strategy&quot;:&quot;smart&quot;}"/>
  <p:tag name="KSO_WM_ASSEMBLE_CHIP_INDEX" val="52522d58e7ff4f799ec93cbff49ad77b"/>
  <p:tag name="KSO_WM_UNIT_TEXT_FILL_FORE_SCHEMECOLOR_INDEX_BRIGHTNESS" val="0.15"/>
  <p:tag name="KSO_WM_UNIT_TEXT_FILL_FORE_SCHEMECOLOR_INDEX" val="13"/>
  <p:tag name="KSO_WM_UNIT_TEXT_FILL_TYPE" val="1"/>
  <p:tag name="KSO_WM_TEMPLATE_ASSEMBLE_XID" val="5fa279c9a8fc48be8082a57c"/>
  <p:tag name="KSO_WM_TEMPLATE_ASSEMBLE_GROUPID" val="5fa2545858547e52881ef09f"/>
</p:tagLst>
</file>

<file path=ppt/tags/tag60.xml><?xml version="1.0" encoding="utf-8"?>
<p:tagLst xmlns:p="http://schemas.openxmlformats.org/presentationml/2006/main">
  <p:tag name="KSO_WM_SLIDE_BACKGROUND_TYPE" val="topBottom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5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CHIP_GROUPID" val="5fa2545858547e52881ef09f"/>
  <p:tag name="KSO_WM_CHIP_XID" val="5fa2545858547e52881ef0a4"/>
  <p:tag name="KSO_WM_UNIT_DEC_AREA_ID" val="c457084e3d6b4dafaf823ec484a6bb5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99972f826914b2aa98cf4314f2da0f8"/>
  <p:tag name="KSO_WM_SLIDE_BACKGROUND_TYPE" val="bottomTop"/>
  <p:tag name="KSO_WM_UNIT_TEXT_FILL_FORE_SCHEMECOLOR_INDEX_BRIGHTNESS" val="0"/>
  <p:tag name="KSO_WM_UNIT_TEXT_FILL_FORE_SCHEMECOLOR_INDEX" val="2"/>
  <p:tag name="KSO_WM_UNIT_TEXT_FILL_TYPE" val="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3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2"/>
  <p:tag name="KSO_WM_UNIT_DEC_AREA_ID" val="cedc7bcdf07848609f46f8e1223b76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d3dd1e9b7674f3aa2a6e5856a9106a5"/>
  <p:tag name="KSO_WM_SLIDE_BACKGROUND_TYPE" val="bottomTop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4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3"/>
  <p:tag name="KSO_WM_UNIT_DEC_AREA_ID" val="2eb1fcb2b4124b6bb7e4ef31a8c37a5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ae9ca5696d04436a9be790cc1deb26e"/>
  <p:tag name="KSO_WM_SLIDE_BACKGROUND_TYPE" val="bottomTop"/>
</p:tagLst>
</file>

<file path=ppt/tags/tag64.xml><?xml version="1.0" encoding="utf-8"?>
<p:tagLst xmlns:p="http://schemas.openxmlformats.org/presentationml/2006/main">
  <p:tag name="KSO_WM_SLIDE_BACKGROUND_TYPE" val="bottomTop"/>
</p:tagLst>
</file>

<file path=ppt/tags/tag65.xml><?xml version="1.0" encoding="utf-8"?>
<p:tagLst xmlns:p="http://schemas.openxmlformats.org/presentationml/2006/main">
  <p:tag name="KSO_WM_SLIDE_BACKGROUND_TYPE" val="bottomTop"/>
</p:tagLst>
</file>

<file path=ppt/tags/tag66.xml><?xml version="1.0" encoding="utf-8"?>
<p:tagLst xmlns:p="http://schemas.openxmlformats.org/presentationml/2006/main">
  <p:tag name="KSO_WM_SLIDE_BACKGROUND_TYPE" val="bottomTop"/>
</p:tagLst>
</file>

<file path=ppt/tags/tag67.xml><?xml version="1.0" encoding="utf-8"?>
<p:tagLst xmlns:p="http://schemas.openxmlformats.org/presentationml/2006/main">
  <p:tag name="KSO_WM_SLIDE_BACKGROUND_TYPE" val="bottomTop"/>
</p:tagLst>
</file>

<file path=ppt/tags/tag68.xml><?xml version="1.0" encoding="utf-8"?>
<p:tagLst xmlns:p="http://schemas.openxmlformats.org/presentationml/2006/main">
  <p:tag name="KSO_WM_SLIDE_BACKGROUND_TYPE" val="bottomTop"/>
</p:tagLst>
</file>

<file path=ppt/tags/tag69.xml><?xml version="1.0" encoding="utf-8"?>
<p:tagLst xmlns:p="http://schemas.openxmlformats.org/presentationml/2006/main">
  <p:tag name="KSO_WM_SLIDE_BACKGROUND_TYPE" val="bottomTop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3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2"/>
  <p:tag name="KSO_WM_UNIT_DEC_AREA_ID" val="869a23fa4d4f483993c364a2b4720eb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1d80b1e62b46e9ac84e460bfbfa796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5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CHIP_GROUPID" val="5fa2545858547e52881ef09f"/>
  <p:tag name="KSO_WM_CHIP_XID" val="5fa2545858547e52881ef0a4"/>
  <p:tag name="KSO_WM_UNIT_DEC_AREA_ID" val="e38de089f34a4970837bf7d19fd223e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cffee8e70f914509a3afca14e59ef0c3"/>
  <p:tag name="KSO_WM_SLIDE_BACKGROUND_TYPE" val="navigation"/>
  <p:tag name="KSO_WM_UNIT_TEXT_FILL_FORE_SCHEMECOLOR_INDEX_BRIGHTNESS" val="0"/>
  <p:tag name="KSO_WM_UNIT_TEXT_FILL_FORE_SCHEMECOLOR_INDEX" val="2"/>
  <p:tag name="KSO_WM_UNIT_TEXT_FILL_TYPE" val="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3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2"/>
  <p:tag name="KSO_WM_UNIT_DEC_AREA_ID" val="705d4caf9fbb4b04ad089fbe68397ed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7931e77985c40aea50c55e4aaa577ac"/>
  <p:tag name="KSO_WM_SLIDE_BACKGROUND_TYPE" val="navigation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4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3"/>
  <p:tag name="KSO_WM_UNIT_DEC_AREA_ID" val="d0f185f74cd442c39d2c99959c71f3e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1235a12ceecf4187904fe2803108a552"/>
  <p:tag name="KSO_WM_SLIDE_BACKGROUND_TYPE" val="navigation"/>
</p:tagLst>
</file>

<file path=ppt/tags/tag73.xml><?xml version="1.0" encoding="utf-8"?>
<p:tagLst xmlns:p="http://schemas.openxmlformats.org/presentationml/2006/main">
  <p:tag name="KSO_WM_SLIDE_BACKGROUND_TYPE" val="navigation"/>
</p:tagLst>
</file>

<file path=ppt/tags/tag74.xml><?xml version="1.0" encoding="utf-8"?>
<p:tagLst xmlns:p="http://schemas.openxmlformats.org/presentationml/2006/main">
  <p:tag name="KSO_WM_SLIDE_BACKGROUND_TYPE" val="navigation"/>
</p:tagLst>
</file>

<file path=ppt/tags/tag75.xml><?xml version="1.0" encoding="utf-8"?>
<p:tagLst xmlns:p="http://schemas.openxmlformats.org/presentationml/2006/main">
  <p:tag name="KSO_WM_SLIDE_BACKGROUND_TYPE" val="navigation"/>
</p:tagLst>
</file>

<file path=ppt/tags/tag76.xml><?xml version="1.0" encoding="utf-8"?>
<p:tagLst xmlns:p="http://schemas.openxmlformats.org/presentationml/2006/main">
  <p:tag name="KSO_WM_SLIDE_BACKGROUND_TYPE" val="navigation"/>
</p:tagLst>
</file>

<file path=ppt/tags/tag77.xml><?xml version="1.0" encoding="utf-8"?>
<p:tagLst xmlns:p="http://schemas.openxmlformats.org/presentationml/2006/main">
  <p:tag name="KSO_WM_SLIDE_BACKGROUND_TYPE" val="navigation"/>
</p:tagLst>
</file>

<file path=ppt/tags/tag78.xml><?xml version="1.0" encoding="utf-8"?>
<p:tagLst xmlns:p="http://schemas.openxmlformats.org/presentationml/2006/main">
  <p:tag name="KSO_WM_SLIDE_BACKGROUND_TYPE" val="navigation"/>
</p:tagLst>
</file>

<file path=ppt/tags/tag79.xml><?xml version="1.0" encoding="utf-8"?>
<p:tagLst xmlns:p="http://schemas.openxmlformats.org/presentationml/2006/main">
  <p:tag name="KSO_WM_SLIDE_BACKGROUND_TYPE" val="navigation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4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3"/>
  <p:tag name="KSO_WM_UNIT_DEC_AREA_ID" val="1d0564c226314c17b26908c7824c7e2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6df8a6ef24e4d719f5e10a444badb41"/>
</p:tagLst>
</file>

<file path=ppt/tags/tag80.xml><?xml version="1.0" encoding="utf-8"?>
<p:tagLst xmlns:p="http://schemas.openxmlformats.org/presentationml/2006/main">
  <p:tag name="KSO_WM_SLIDE_BACKGROUND_TYPE" val="navigation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5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CHIP_GROUPID" val="5fa2545858547e52881ef09f"/>
  <p:tag name="KSO_WM_CHIP_XID" val="5fa2545858547e52881ef0a4"/>
  <p:tag name="KSO_WM_UNIT_DEC_AREA_ID" val="9ff49a0289e4466bac904bd526e66f8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f18acc5dd6344bbd892b428aa54f1228"/>
  <p:tag name="KSO_WM_SLIDE_BACKGROUND_TYPE" val="belt"/>
  <p:tag name="KSO_WM_UNIT_TEXT_FILL_FORE_SCHEMECOLOR_INDEX_BRIGHTNESS" val="0"/>
  <p:tag name="KSO_WM_UNIT_TEXT_FILL_FORE_SCHEMECOLOR_INDEX" val="2"/>
  <p:tag name="KSO_WM_UNIT_TEXT_FILL_TYPE" val="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3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2"/>
  <p:tag name="KSO_WM_UNIT_DEC_AREA_ID" val="a4acdc1bb3ac4ebf9bee98e1ddcffbf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63f27db879e4dbd8093238ee75939cd"/>
  <p:tag name="KSO_WM_SLIDE_BACKGROUND_TYPE" val="belt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4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3"/>
  <p:tag name="KSO_WM_UNIT_DEC_AREA_ID" val="9071af29f09240b6b5c61d011df5e46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fe82042ff8e4ee29cf4485054c985ca"/>
  <p:tag name="KSO_WM_SLIDE_BACKGROUND_TYPE" val="belt"/>
</p:tagLst>
</file>

<file path=ppt/tags/tag84.xml><?xml version="1.0" encoding="utf-8"?>
<p:tagLst xmlns:p="http://schemas.openxmlformats.org/presentationml/2006/main">
  <p:tag name="KSO_WM_SLIDE_BACKGROUND_TYPE" val="belt"/>
</p:tagLst>
</file>

<file path=ppt/tags/tag85.xml><?xml version="1.0" encoding="utf-8"?>
<p:tagLst xmlns:p="http://schemas.openxmlformats.org/presentationml/2006/main">
  <p:tag name="KSO_WM_SLIDE_BACKGROUND_TYPE" val="belt"/>
</p:tagLst>
</file>

<file path=ppt/tags/tag86.xml><?xml version="1.0" encoding="utf-8"?>
<p:tagLst xmlns:p="http://schemas.openxmlformats.org/presentationml/2006/main">
  <p:tag name="KSO_WM_SLIDE_BACKGROUND_TYPE" val="belt"/>
</p:tagLst>
</file>

<file path=ppt/tags/tag87.xml><?xml version="1.0" encoding="utf-8"?>
<p:tagLst xmlns:p="http://schemas.openxmlformats.org/presentationml/2006/main">
  <p:tag name="KSO_WM_SLIDE_BACKGROUND_TYPE" val="belt"/>
</p:tagLst>
</file>

<file path=ppt/tags/tag88.xml><?xml version="1.0" encoding="utf-8"?>
<p:tagLst xmlns:p="http://schemas.openxmlformats.org/presentationml/2006/main">
  <p:tag name="KSO_WM_SLIDE_BACKGROUND_TYPE" val="belt"/>
</p:tagLst>
</file>

<file path=ppt/tags/tag89.xml><?xml version="1.0" encoding="utf-8"?>
<p:tagLst xmlns:p="http://schemas.openxmlformats.org/presentationml/2006/main">
  <p:tag name="KSO_WM_TEMPLATE_CATEGORY" val="custom"/>
  <p:tag name="KSO_WM_TEMPLATE_INDEX" val="20214209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2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1"/>
  <p:tag name="KSO_WM_UNIT_DEC_AREA_ID" val="32c79a8ce30c442a9d460e07a310d351"/>
  <p:tag name="KSO_WM_UNIT_DECORATE_INFO" val=""/>
  <p:tag name="KSO_WM_UNIT_SM_LIMIT_TYPE" val=""/>
  <p:tag name="KSO_WM_CHIP_FILLAREA_FILL_RULE" val="{&quot;fill_align&quot;:&quot;lm&quot;,&quot;fill_effect&quot;:[],&quot;fill_mode&quot;:&quot;adaptive&quot;,&quot;sacle_strategy&quot;:&quot;stretch&quot;}"/>
  <p:tag name="KSO_WM_ASSEMBLE_CHIP_INDEX" val="f07335287c504b30b272521d55768fe4"/>
</p:tagLst>
</file>

<file path=ppt/tags/tag90.xml><?xml version="1.0" encoding="utf-8"?>
<p:tagLst xmlns:p="http://schemas.openxmlformats.org/presentationml/2006/main">
  <p:tag name="KSO_WM_TEMPLATE_CATEGORY" val="custom"/>
  <p:tag name="KSO_WM_TEMPLATE_INDEX" val="20214209"/>
</p:tagLst>
</file>

<file path=ppt/tags/tag9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14209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14209_1*i*1"/>
  <p:tag name="KSO_WM_TEMPLATE_CATEGORY" val="custom"/>
  <p:tag name="KSO_WM_TEMPLATE_INDEX" val="20214209"/>
  <p:tag name="KSO_WM_UNIT_LAYERLEVEL" val="1"/>
  <p:tag name="KSO_WM_TAG_VERSION" val="1.0"/>
  <p:tag name="KSO_WM_BEAUTIFY_FLAG" val="#wm#"/>
  <p:tag name="KSO_WM_UNIT_BLOCK" val="0"/>
  <p:tag name="KSO_WM_UNIT_SM_LIMIT_TYPE" val="3"/>
  <p:tag name="KSO_WM_UNIT_DEC_AREA_ID" val="c2177155e97445f3950f290752989e25"/>
  <p:tag name="KSO_WM_UNIT_DECORATE_INFO" val="{&quot;DecorateInfoH&quot;:{&quot;IsAbs&quot;:true},&quot;DecorateInfoW&quot;:{&quot;IsAbs&quot;:false},&quot;DecorateInfoX&quot;:{&quot;IsAbs&quot;:true,&quot;Pos&quot;:1},&quot;DecorateInfoY&quot;:{&quot;IsAbs&quot;:true,&quot;Pos&quot;:0},&quot;ReferentInfo&quot;:{&quot;Id&quot;:&quot;be6fa09cc87a43f0a01dbd139fb89382&quot;,&quot;X&quot;:{&quot;Pos&quot;:1},&quot;Y&quot;:{&quot;Pos&quot;:2}},&quot;whChangeMode&quot;:0}"/>
  <p:tag name="KSO_WM_CHIP_GROUPID" val="5ebd07790ac41c4a0a525419"/>
  <p:tag name="KSO_WM_CHIP_XID" val="5ebd07790ac41c4a0a52541a"/>
  <p:tag name="KSO_WM_CHIP_FILLAREA_FILL_RULE" val="{&quot;fill_align&quot;:&quot;cm&quot;,&quot;fill_mode&quot;:&quot;adaptive&quot;,&quot;sacle_strategy&quot;:&quot;smart&quot;}"/>
  <p:tag name="KSO_WM_UNIT_DEC_SUPPORTCHANGEPIC" val="0"/>
  <p:tag name="KSO_WM_UNIT_DEC_CHANGEPICRESERVED" val="0"/>
  <p:tag name="KSO_WM_ASSEMBLE_CHIP_INDEX" val="52522d58e7ff4f799ec93cbff49ad77b"/>
  <p:tag name="KSO_WM_UNIT_LINE_FORE_SCHEMECOLOR_INDEX_BRIGHTNESS" val="0.25"/>
  <p:tag name="KSO_WM_UNIT_LINE_FORE_SCHEMECOLOR_INDEX" val="13"/>
  <p:tag name="KSO_WM_UNIT_LINE_FILL_TYPE" val="2"/>
</p:tagLst>
</file>

<file path=ppt/tags/tag93.xml><?xml version="1.0" encoding="utf-8"?>
<p:tagLst xmlns:p="http://schemas.openxmlformats.org/presentationml/2006/main">
  <p:tag name="KSO_WM_UNIT_ISCONTENTSTITLE" val="0"/>
  <p:tag name="KSO_WM_UNIT_ISNUMDGMTITLE" val="0"/>
  <p:tag name="KSO_WM_UNIT_PRESET_TEXT" val="单/击/此/处/添/加/副/标/题/内/容"/>
  <p:tag name="KSO_WM_UNIT_NOCLEAR" val="0"/>
  <p:tag name="KSO_WM_UNIT_VALUE" val="7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14209_1*b*1"/>
  <p:tag name="KSO_WM_TEMPLATE_CATEGORY" val="custom"/>
  <p:tag name="KSO_WM_TEMPLATE_INDEX" val="20214209"/>
  <p:tag name="KSO_WM_UNIT_LAYERLEVEL" val="1"/>
  <p:tag name="KSO_WM_TAG_VERSION" val="1.0"/>
  <p:tag name="KSO_WM_BEAUTIFY_FLAG" val="#wm#"/>
  <p:tag name="KSO_WM_UNIT_DEFAULT_FONT" val="18;24;2"/>
  <p:tag name="KSO_WM_UNIT_BLOCK" val="0"/>
  <p:tag name="KSO_WM_UNIT_DEC_AREA_ID" val="e204e8bda20040b5a60fdfc21cf2b136"/>
  <p:tag name="KSO_WM_CHIP_GROUPID" val="5ebd07790ac41c4a0a525419"/>
  <p:tag name="KSO_WM_CHIP_XID" val="5ebd07790ac41c4a0a52541a"/>
  <p:tag name="KSO_WM_CHIP_FILLAREA_FILL_RULE" val="{&quot;fill_align&quot;:&quot;cm&quot;,&quot;fill_mode&quot;:&quot;adaptive&quot;,&quot;sacle_strategy&quot;:&quot;smart&quot;}"/>
  <p:tag name="KSO_WM_ASSEMBLE_CHIP_INDEX" val="52522d58e7ff4f799ec93cbff49ad77b"/>
  <p:tag name="KSO_WM_UNIT_TEXT_FILL_FORE_SCHEMECOLOR_INDEX_BRIGHTNESS" val="0.35"/>
  <p:tag name="KSO_WM_UNIT_TEXT_FILL_FORE_SCHEMECOLOR_INDEX" val="13"/>
  <p:tag name="KSO_WM_UNIT_TEXT_FILL_TYPE" val="1"/>
</p:tagLst>
</file>

<file path=ppt/tags/tag94.xml><?xml version="1.0" encoding="utf-8"?>
<p:tagLst xmlns:p="http://schemas.openxmlformats.org/presentationml/2006/main">
  <p:tag name="KSO_WM_UNIT_ISCONTENTSTITLE" val="0"/>
  <p:tag name="KSO_WM_UNIT_ISNUMDGMTITLE" val="0"/>
  <p:tag name="KSO_WM_UNIT_PRESET_TEXT" val="大数据与人工智能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4209_1*a*1"/>
  <p:tag name="KSO_WM_TEMPLATE_CATEGORY" val="custom"/>
  <p:tag name="KSO_WM_TEMPLATE_INDEX" val="20214209"/>
  <p:tag name="KSO_WM_UNIT_LAYERLEVEL" val="1"/>
  <p:tag name="KSO_WM_TAG_VERSION" val="1.0"/>
  <p:tag name="KSO_WM_BEAUTIFY_FLAG" val="#wm#"/>
  <p:tag name="KSO_WM_UNIT_DEFAULT_FONT" val="54;82;4"/>
  <p:tag name="KSO_WM_UNIT_BLOCK" val="0"/>
  <p:tag name="KSO_WM_UNIT_DEC_AREA_ID" val="be6fa09cc87a43f0a01dbd139fb89382"/>
  <p:tag name="KSO_WM_CHIP_GROUPID" val="5ebd07790ac41c4a0a525419"/>
  <p:tag name="KSO_WM_CHIP_XID" val="5ebd07790ac41c4a0a52541a"/>
  <p:tag name="KSO_WM_CHIP_FILLAREA_FILL_RULE" val="{&quot;fill_align&quot;:&quot;cm&quot;,&quot;fill_mode&quot;:&quot;adaptive&quot;,&quot;sacle_strategy&quot;:&quot;smart&quot;}"/>
  <p:tag name="KSO_WM_ASSEMBLE_CHIP_INDEX" val="52522d58e7ff4f799ec93cbff49ad77b"/>
  <p:tag name="KSO_WM_UNIT_TEXT_FILL_FORE_SCHEMECOLOR_INDEX_BRIGHTNESS" val="0.15"/>
  <p:tag name="KSO_WM_UNIT_TEXT_FILL_FORE_SCHEMECOLOR_INDEX" val="13"/>
  <p:tag name="KSO_WM_UNIT_TEXT_FILL_TYPE" val="1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14209"/>
  <p:tag name="KSO_WM_SLIDE_ID" val="custom20214209_1"/>
  <p:tag name="KSO_WM_TEMPLATE_SUBCATEGORY" val="21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SLIDE_LAYOUT" val="a_b"/>
  <p:tag name="KSO_WM_SLIDE_LAYOUT_CNT" val="1_1"/>
  <p:tag name="KSO_WM_CHIP_INFOS" val="{&quot;layout_type&quot;:&quot;formiddle3&quot;,&quot;slide_type&quot;:[&quot;title&quot;],&quot;aspect_ratio&quot;:&quot;16:9&quot;}"/>
  <p:tag name="KSO_WM_CHIP_XID" val="5ebe041a0ac41c4a0a52557e"/>
  <p:tag name="KSO_WM_CHIP_FILLPROP" val="[[{&quot;fill_id&quot;:&quot;0fc8cb0b5be24332a6c5a6db9e174d8a&quot;,&quot;fill_align&quot;:&quot;cm&quot;,&quot;text_align&quot;:&quot;cm&quot;,&quot;text_direction&quot;:&quot;horizontal&quot;,&quot;chip_types&quot;:[&quot;text&quot;,&quot;header&quot;]}]]"/>
  <p:tag name="KSO_WM_SLIDE_SIZE" val="700*380"/>
  <p:tag name="KSO_WM_SLIDE_POSITION" val="130*79"/>
  <p:tag name="KSO_WM_CHIP_GROUPID" val="5ebf6661ddc3daf3fef3f760"/>
  <p:tag name="KSO_WM_SLIDE_BK_DARK_LIGHT" val="2"/>
  <p:tag name="KSO_WM_SLIDE_BACKGROUND_TYPE" val="general"/>
  <p:tag name="KSO_WM_SLIDE_SUPPORT_FEATURE_TYPE" val="0"/>
  <p:tag name="KSO_WM_TEMPLATE_MASTER_THUMB_INDEX" val="12"/>
  <p:tag name="KSO_WM_TEMPLATE_ASSEMBLE_XID" val="5fa279c9a8fc48be8082a57c"/>
  <p:tag name="KSO_WM_TEMPLATE_ASSEMBLE_GROUPID" val="5fa2545858547e52881ef09f"/>
  <p:tag name="KSO_WM_TEMPLATE_THUMBS_INDEX" val="1、7、9、10、11、51"/>
  <p:tag name="KSO_WM_SLIDE_LAYOUT_INFO" val="{&quot;id&quot;:&quot;2020-11-04T17:52:34&quot;,&quot;maxSize&quot;:{&quot;size1&quot;:53.799636614764182},&quot;minSize&quot;:{&quot;size1&quot;:41.299636614764182},&quot;normalSize&quot;:{&quot;size1&quot;:41.299821799949363},&quot;subLayout&quot;:[{&quot;id&quot;:&quot;2020-11-04T17:52:34&quot;,&quot;margin&quot;:{&quot;bottom&quot;:0.22006478905677795,&quot;left&quot;:4.5896391868591309,&quot;right&quot;:4.5824065208435059,&quot;top&quot;:6.3426165580749512},&quot;type&quot;:0},{&quot;id&quot;:&quot;2020-11-04T17:52:34&quot;,&quot;margin&quot;:{&quot;bottom&quot;:6.3426218032836914,&quot;left&quot;:4.5896391868591309,&quot;right&quot;:4.5824065208435059,&quot;top&quot;:0.43195033073425293},&quot;type&quot;:0}],&quot;type&quot;:0}"/>
</p:tagLst>
</file>

<file path=ppt/theme/theme1.xml><?xml version="1.0" encoding="utf-8"?>
<a:theme xmlns:a="http://schemas.openxmlformats.org/drawingml/2006/main" name="自定义设计方案">
  <a:themeElements>
    <a:clrScheme name="自定义 37">
      <a:dk1>
        <a:srgbClr val="000000"/>
      </a:dk1>
      <a:lt1>
        <a:srgbClr val="FFFFFF"/>
      </a:lt1>
      <a:dk2>
        <a:srgbClr val="131C21"/>
      </a:dk2>
      <a:lt2>
        <a:srgbClr val="44546A"/>
      </a:lt2>
      <a:accent1>
        <a:srgbClr val="00B0F0"/>
      </a:accent1>
      <a:accent2>
        <a:srgbClr val="8865DB"/>
      </a:accent2>
      <a:accent3>
        <a:srgbClr val="F56A4A"/>
      </a:accent3>
      <a:accent4>
        <a:srgbClr val="2F729B"/>
      </a:accent4>
      <a:accent5>
        <a:srgbClr val="CB3416"/>
      </a:accent5>
      <a:accent6>
        <a:srgbClr val="203864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F0F0F0"/>
      </a:dk2>
      <a:lt2>
        <a:srgbClr val="FFFFFF"/>
      </a:lt2>
      <a:accent1>
        <a:srgbClr val="66BAC3"/>
      </a:accent1>
      <a:accent2>
        <a:srgbClr val="60ACD5"/>
      </a:accent2>
      <a:accent3>
        <a:srgbClr val="6B9ADC"/>
      </a:accent3>
      <a:accent4>
        <a:srgbClr val="8587D2"/>
      </a:accent4>
      <a:accent5>
        <a:srgbClr val="A774B5"/>
      </a:accent5>
      <a:accent6>
        <a:srgbClr val="C2658B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1794</Words>
  <Application>WPS 演示</Application>
  <PresentationFormat>自定义</PresentationFormat>
  <Paragraphs>114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汉仪旗黑-85S</vt:lpstr>
      <vt:lpstr>华文细黑</vt:lpstr>
      <vt:lpstr>Arial</vt:lpstr>
      <vt:lpstr>微软雅黑 Light</vt:lpstr>
      <vt:lpstr>黑体</vt:lpstr>
      <vt:lpstr>Arial Unicode MS</vt:lpstr>
      <vt:lpstr>Calibri</vt:lpstr>
      <vt:lpstr>自定义设计方案</vt:lpstr>
      <vt:lpstr>1_Office 主题​​</vt:lpstr>
      <vt:lpstr>财务决策实训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第一PPT模板网-WWW.1PPT.COM</dc:creator>
  <dc:description>第一PPT模板网-WWW.1PPT.COM</dc:description>
  <cp:category>第一PPT模板网-WWW.1PPT.COM</cp:category>
  <cp:lastModifiedBy>美圆</cp:lastModifiedBy>
  <cp:revision>323</cp:revision>
  <dcterms:created xsi:type="dcterms:W3CDTF">2015-07-02T02:13:00Z</dcterms:created>
  <dcterms:modified xsi:type="dcterms:W3CDTF">2020-11-22T17:08:34Z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